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4"/>
  </p:notesMasterIdLst>
  <p:sldIdLst>
    <p:sldId id="257" r:id="rId2"/>
    <p:sldId id="258" r:id="rId3"/>
    <p:sldId id="260" r:id="rId4"/>
    <p:sldId id="261" r:id="rId5"/>
    <p:sldId id="262" r:id="rId6"/>
    <p:sldId id="264" r:id="rId7"/>
    <p:sldId id="265" r:id="rId8"/>
    <p:sldId id="266" r:id="rId9"/>
    <p:sldId id="269" r:id="rId10"/>
    <p:sldId id="270" r:id="rId11"/>
    <p:sldId id="267" r:id="rId12"/>
    <p:sldId id="268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8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DC1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08" d="100"/>
          <a:sy n="108" d="100"/>
        </p:scale>
        <p:origin x="678" y="108"/>
      </p:cViewPr>
      <p:guideLst>
        <p:guide orient="horz" pos="2160"/>
        <p:guide pos="388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CF8BCA-2BC2-4D25-B703-EBF3738EB5F9}" type="datetimeFigureOut">
              <a:rPr lang="ru-RU" smtClean="0"/>
              <a:t>26.06.2025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28503D-2E1E-4DFD-879E-6B50E1AEF9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90002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8503D-2E1E-4DFD-879E-6B50E1AEF961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93944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26242-DD36-432D-B09E-DC8483839183}" type="datetimeFigureOut">
              <a:rPr lang="ru-RU" smtClean="0"/>
              <a:t>26.06.2025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DA55A-3FEE-44F8-9C29-7234E81B3B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05363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26242-DD36-432D-B09E-DC8483839183}" type="datetimeFigureOut">
              <a:rPr lang="ru-RU" smtClean="0"/>
              <a:t>26.06.2025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DA55A-3FEE-44F8-9C29-7234E81B3B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71343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26242-DD36-432D-B09E-DC8483839183}" type="datetimeFigureOut">
              <a:rPr lang="ru-RU" smtClean="0"/>
              <a:t>26.06.2025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DA55A-3FEE-44F8-9C29-7234E81B3B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59380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26242-DD36-432D-B09E-DC8483839183}" type="datetimeFigureOut">
              <a:rPr lang="ru-RU" smtClean="0"/>
              <a:t>26.06.2025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DA55A-3FEE-44F8-9C29-7234E81B3B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17412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26242-DD36-432D-B09E-DC8483839183}" type="datetimeFigureOut">
              <a:rPr lang="ru-RU" smtClean="0"/>
              <a:t>26.06.2025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DA55A-3FEE-44F8-9C29-7234E81B3B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71120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26242-DD36-432D-B09E-DC8483839183}" type="datetimeFigureOut">
              <a:rPr lang="ru-RU" smtClean="0"/>
              <a:t>26.06.2025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DA55A-3FEE-44F8-9C29-7234E81B3B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06707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26242-DD36-432D-B09E-DC8483839183}" type="datetimeFigureOut">
              <a:rPr lang="ru-RU" smtClean="0"/>
              <a:t>26.06.2025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DA55A-3FEE-44F8-9C29-7234E81B3B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94968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26242-DD36-432D-B09E-DC8483839183}" type="datetimeFigureOut">
              <a:rPr lang="ru-RU" smtClean="0"/>
              <a:t>26.06.2025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DA55A-3FEE-44F8-9C29-7234E81B3B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86550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26242-DD36-432D-B09E-DC8483839183}" type="datetimeFigureOut">
              <a:rPr lang="ru-RU" smtClean="0"/>
              <a:t>26.06.2025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DA55A-3FEE-44F8-9C29-7234E81B3B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99056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26242-DD36-432D-B09E-DC8483839183}" type="datetimeFigureOut">
              <a:rPr lang="ru-RU" smtClean="0"/>
              <a:t>26.06.2025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DA55A-3FEE-44F8-9C29-7234E81B3B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30403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26242-DD36-432D-B09E-DC8483839183}" type="datetimeFigureOut">
              <a:rPr lang="ru-RU" smtClean="0"/>
              <a:t>26.06.2025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DA55A-3FEE-44F8-9C29-7234E81B3B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17003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126242-DD36-432D-B09E-DC8483839183}" type="datetimeFigureOut">
              <a:rPr lang="ru-RU" smtClean="0"/>
              <a:t>26.06.2025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BDA55A-3FEE-44F8-9C29-7234E81B3B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51187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tx2">
                    <a:lumMod val="50000"/>
                  </a:schemeClr>
                </a:solidFill>
                <a:ea typeface="Host Grotesk Medium"/>
              </a:rPr>
              <a:t>Номинация </a:t>
            </a:r>
            <a:br>
              <a:rPr lang="ru-RU" dirty="0">
                <a:solidFill>
                  <a:schemeClr val="tx2">
                    <a:lumMod val="50000"/>
                  </a:schemeClr>
                </a:solidFill>
                <a:ea typeface="Host Grotesk Medium"/>
              </a:rPr>
            </a:br>
            <a:r>
              <a:rPr lang="ru-RU" dirty="0">
                <a:solidFill>
                  <a:schemeClr val="tx2">
                    <a:lumMod val="50000"/>
                  </a:schemeClr>
                </a:solidFill>
                <a:ea typeface="Host Grotesk Medium"/>
              </a:rPr>
              <a:t>«Цифровая иллюстрация к занятию»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4207965"/>
            <a:ext cx="10264048" cy="2236902"/>
          </a:xfrm>
        </p:spPr>
        <p:txBody>
          <a:bodyPr>
            <a:normAutofit/>
          </a:bodyPr>
          <a:lstStyle/>
          <a:p>
            <a:pPr algn="r"/>
            <a:r>
              <a:rPr lang="ru-RU" dirty="0">
                <a:solidFill>
                  <a:schemeClr val="tx2">
                    <a:lumMod val="50000"/>
                  </a:schemeClr>
                </a:solidFill>
                <a:ea typeface="Host Grotesk Medium"/>
              </a:rPr>
              <a:t>Преподаватель </a:t>
            </a:r>
          </a:p>
          <a:p>
            <a:pPr algn="r"/>
            <a:r>
              <a:rPr lang="ru-RU" dirty="0">
                <a:solidFill>
                  <a:schemeClr val="tx2">
                    <a:lumMod val="50000"/>
                  </a:schemeClr>
                </a:solidFill>
                <a:ea typeface="Host Grotesk Medium"/>
              </a:rPr>
              <a:t>ГБПОУ «Кунгурский колледж </a:t>
            </a:r>
          </a:p>
          <a:p>
            <a:pPr algn="r"/>
            <a:r>
              <a:rPr lang="ru-RU" dirty="0" err="1">
                <a:solidFill>
                  <a:schemeClr val="tx2">
                    <a:lumMod val="50000"/>
                  </a:schemeClr>
                </a:solidFill>
                <a:ea typeface="Host Grotesk Medium"/>
              </a:rPr>
              <a:t>агротехнологий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ea typeface="Host Grotesk Medium"/>
              </a:rPr>
              <a:t> и управления» </a:t>
            </a:r>
          </a:p>
          <a:p>
            <a:pPr algn="r"/>
            <a:r>
              <a:rPr lang="ru-RU" dirty="0">
                <a:solidFill>
                  <a:schemeClr val="tx2">
                    <a:lumMod val="50000"/>
                  </a:schemeClr>
                </a:solidFill>
                <a:ea typeface="Host Grotesk Medium"/>
              </a:rPr>
              <a:t>Максимова Юлия Андреевна </a:t>
            </a:r>
          </a:p>
        </p:txBody>
      </p:sp>
    </p:spTree>
    <p:extLst>
      <p:ext uri="{BB962C8B-B14F-4D97-AF65-F5344CB8AC3E}">
        <p14:creationId xmlns:p14="http://schemas.microsoft.com/office/powerpoint/2010/main" val="11602537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2167930"/>
          </a:xfrm>
          <a:prstGeom prst="rect">
            <a:avLst/>
          </a:prstGeom>
        </p:spPr>
      </p:pic>
      <p:sp>
        <p:nvSpPr>
          <p:cNvPr id="7" name="Text 0"/>
          <p:cNvSpPr/>
          <p:nvPr/>
        </p:nvSpPr>
        <p:spPr>
          <a:xfrm>
            <a:off x="377569" y="2341523"/>
            <a:ext cx="4955381" cy="61936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buNone/>
            </a:pPr>
            <a:r>
              <a:rPr lang="ru-RU" sz="320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Задачи на нахождение теплового эффекта</a:t>
            </a:r>
          </a:p>
          <a:p>
            <a:pPr marL="0" indent="0" algn="l">
              <a:buNone/>
            </a:pPr>
            <a:r>
              <a:rPr lang="ru-RU" sz="320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 химической реакции (для самостоятельного выполнения) </a:t>
            </a:r>
            <a:endParaRPr lang="en-US" sz="3200" dirty="0"/>
          </a:p>
        </p:txBody>
      </p:sp>
      <p:sp>
        <p:nvSpPr>
          <p:cNvPr id="8" name="Text 3"/>
          <p:cNvSpPr/>
          <p:nvPr/>
        </p:nvSpPr>
        <p:spPr>
          <a:xfrm>
            <a:off x="1052652" y="3608140"/>
            <a:ext cx="10789391" cy="7606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ru-RU" sz="2000" dirty="0">
                <a:solidFill>
                  <a:schemeClr val="tx2">
                    <a:lumMod val="50000"/>
                  </a:schemeClr>
                </a:solidFill>
                <a:ea typeface="Host Grotesk Medium"/>
              </a:rPr>
              <a:t>Определите количество теплоты, которое выделится при образовании 120г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Host Grotesk Medium"/>
                <a:ea typeface="Host Grotesk Medium"/>
              </a:rPr>
              <a:t>MgO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  <a:ea typeface="Host Grotesk Medium"/>
              </a:rPr>
              <a:t> в результате реакции горения магния, с помощью термохимического уравнения.</a:t>
            </a:r>
          </a:p>
        </p:txBody>
      </p:sp>
      <p:sp>
        <p:nvSpPr>
          <p:cNvPr id="9" name="Shape 1"/>
          <p:cNvSpPr/>
          <p:nvPr/>
        </p:nvSpPr>
        <p:spPr>
          <a:xfrm>
            <a:off x="275969" y="3608140"/>
            <a:ext cx="445889" cy="445889"/>
          </a:xfrm>
          <a:prstGeom prst="roundRect">
            <a:avLst>
              <a:gd name="adj" fmla="val 18671"/>
            </a:avLst>
          </a:prstGeom>
          <a:solidFill>
            <a:srgbClr val="D9EDF2"/>
          </a:solidFill>
          <a:ln w="7620">
            <a:solidFill>
              <a:srgbClr val="BFD3D8"/>
            </a:solidFill>
            <a:prstDash val="solid"/>
          </a:ln>
        </p:spPr>
      </p:sp>
      <p:sp>
        <p:nvSpPr>
          <p:cNvPr id="11" name="Text 2"/>
          <p:cNvSpPr/>
          <p:nvPr/>
        </p:nvSpPr>
        <p:spPr>
          <a:xfrm>
            <a:off x="350263" y="3723287"/>
            <a:ext cx="297299" cy="37159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300"/>
              </a:lnSpc>
              <a:buNone/>
            </a:pPr>
            <a:r>
              <a:rPr lang="en-US" sz="23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1</a:t>
            </a:r>
            <a:endParaRPr lang="en-US" sz="2300" dirty="0"/>
          </a:p>
        </p:txBody>
      </p:sp>
      <p:sp>
        <p:nvSpPr>
          <p:cNvPr id="12" name="Shape 5"/>
          <p:cNvSpPr/>
          <p:nvPr/>
        </p:nvSpPr>
        <p:spPr>
          <a:xfrm>
            <a:off x="275969" y="4701283"/>
            <a:ext cx="445889" cy="445889"/>
          </a:xfrm>
          <a:prstGeom prst="roundRect">
            <a:avLst>
              <a:gd name="adj" fmla="val 18671"/>
            </a:avLst>
          </a:prstGeom>
          <a:solidFill>
            <a:srgbClr val="D9EDF2"/>
          </a:solidFill>
          <a:ln w="7620">
            <a:solidFill>
              <a:srgbClr val="BFD3D8"/>
            </a:solidFill>
            <a:prstDash val="solid"/>
          </a:ln>
        </p:spPr>
      </p:sp>
      <p:sp>
        <p:nvSpPr>
          <p:cNvPr id="13" name="Text 6"/>
          <p:cNvSpPr/>
          <p:nvPr/>
        </p:nvSpPr>
        <p:spPr>
          <a:xfrm>
            <a:off x="350263" y="4775578"/>
            <a:ext cx="297299" cy="37159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300"/>
              </a:lnSpc>
              <a:buNone/>
            </a:pPr>
            <a:r>
              <a:rPr lang="en-US" sz="23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2</a:t>
            </a:r>
            <a:endParaRPr lang="en-US" sz="23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970844" y="4586870"/>
            <a:ext cx="1075831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Helvetica" panose="020B0604020202020204" pitchFamily="34" charset="0"/>
                <a:ea typeface="Host Grotesk Medium"/>
              </a:rPr>
              <a:t>В результате реакции, термохимическое уравнение которой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Host Grotesk Medium"/>
              </a:rPr>
              <a:t> 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Helvetica" panose="020B0604020202020204" pitchFamily="34" charset="0"/>
                <a:ea typeface="Host Grotesk Medium"/>
              </a:rPr>
              <a:t>2 C</a:t>
            </a:r>
            <a:r>
              <a:rPr lang="ru-RU" baseline="-25000" dirty="0">
                <a:solidFill>
                  <a:schemeClr val="tx2">
                    <a:lumMod val="50000"/>
                  </a:schemeClr>
                </a:solidFill>
                <a:latin typeface="Helvetica" panose="020B0604020202020204" pitchFamily="34" charset="0"/>
                <a:ea typeface="Host Grotesk Medium"/>
              </a:rPr>
              <a:t>2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Helvetica" panose="020B0604020202020204" pitchFamily="34" charset="0"/>
                <a:ea typeface="Host Grotesk Medium"/>
              </a:rPr>
              <a:t>H</a:t>
            </a:r>
            <a:r>
              <a:rPr lang="ru-RU" baseline="-25000" dirty="0">
                <a:solidFill>
                  <a:schemeClr val="tx2">
                    <a:lumMod val="50000"/>
                  </a:schemeClr>
                </a:solidFill>
                <a:latin typeface="Helvetica" panose="020B0604020202020204" pitchFamily="34" charset="0"/>
                <a:ea typeface="Host Grotesk Medium"/>
              </a:rPr>
              <a:t>2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Helvetica" panose="020B0604020202020204" pitchFamily="34" charset="0"/>
                <a:ea typeface="Host Grotesk Medium"/>
              </a:rPr>
              <a:t>+ 5O</a:t>
            </a:r>
            <a:r>
              <a:rPr lang="ru-RU" baseline="-25000" dirty="0">
                <a:solidFill>
                  <a:schemeClr val="tx2">
                    <a:lumMod val="50000"/>
                  </a:schemeClr>
                </a:solidFill>
                <a:latin typeface="Helvetica" panose="020B0604020202020204" pitchFamily="34" charset="0"/>
                <a:ea typeface="Host Grotesk Medium"/>
              </a:rPr>
              <a:t>2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Helvetica" panose="020B0604020202020204" pitchFamily="34" charset="0"/>
                <a:ea typeface="Host Grotesk Medium"/>
              </a:rPr>
              <a:t> = 4CO</a:t>
            </a:r>
            <a:r>
              <a:rPr lang="ru-RU" baseline="-25000" dirty="0">
                <a:solidFill>
                  <a:schemeClr val="tx2">
                    <a:lumMod val="50000"/>
                  </a:schemeClr>
                </a:solidFill>
                <a:latin typeface="Helvetica" panose="020B0604020202020204" pitchFamily="34" charset="0"/>
                <a:ea typeface="Host Grotesk Medium"/>
              </a:rPr>
              <a:t>2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Helvetica" panose="020B0604020202020204" pitchFamily="34" charset="0"/>
                <a:ea typeface="Host Grotesk Medium"/>
              </a:rPr>
              <a:t> +2H</a:t>
            </a:r>
            <a:r>
              <a:rPr lang="ru-RU" baseline="-25000" dirty="0">
                <a:solidFill>
                  <a:schemeClr val="tx2">
                    <a:lumMod val="50000"/>
                  </a:schemeClr>
                </a:solidFill>
                <a:latin typeface="Helvetica" panose="020B0604020202020204" pitchFamily="34" charset="0"/>
                <a:ea typeface="Host Grotesk Medium"/>
              </a:rPr>
              <a:t>2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Helvetica" panose="020B0604020202020204" pitchFamily="34" charset="0"/>
                <a:ea typeface="Host Grotesk Medium"/>
              </a:rPr>
              <a:t>O + 2610 кДж</a:t>
            </a:r>
            <a:endParaRPr lang="ru-RU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ea typeface="Host Grotesk Medium"/>
            </a:endParaRPr>
          </a:p>
          <a:p>
            <a:pPr>
              <a:spcAft>
                <a:spcPts val="0"/>
              </a:spcAft>
            </a:pP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Helvetica" panose="020B0604020202020204" pitchFamily="34" charset="0"/>
                <a:ea typeface="Host Grotesk Medium"/>
              </a:rPr>
              <a:t>выделилось 652,5 кДж теплоты. Определите массу сгоревшего ацетилена.</a:t>
            </a:r>
            <a:endParaRPr lang="ru-RU" dirty="0">
              <a:solidFill>
                <a:schemeClr val="tx2">
                  <a:lumMod val="50000"/>
                </a:schemeClr>
              </a:solidFill>
              <a:effectLst/>
              <a:latin typeface="Times New Roman" panose="02020603050405020304" pitchFamily="18" charset="0"/>
              <a:ea typeface="Host Grotesk Medium"/>
            </a:endParaRPr>
          </a:p>
        </p:txBody>
      </p:sp>
      <p:sp>
        <p:nvSpPr>
          <p:cNvPr id="16" name="Shape 9"/>
          <p:cNvSpPr/>
          <p:nvPr/>
        </p:nvSpPr>
        <p:spPr>
          <a:xfrm>
            <a:off x="275969" y="5753574"/>
            <a:ext cx="445889" cy="445889"/>
          </a:xfrm>
          <a:prstGeom prst="roundRect">
            <a:avLst>
              <a:gd name="adj" fmla="val 18671"/>
            </a:avLst>
          </a:prstGeom>
          <a:solidFill>
            <a:srgbClr val="D9EDF2"/>
          </a:solidFill>
          <a:ln w="7620">
            <a:solidFill>
              <a:srgbClr val="BFD3D8"/>
            </a:solidFill>
            <a:prstDash val="solid"/>
          </a:ln>
        </p:spPr>
      </p:sp>
      <p:sp>
        <p:nvSpPr>
          <p:cNvPr id="17" name="Text 10"/>
          <p:cNvSpPr/>
          <p:nvPr/>
        </p:nvSpPr>
        <p:spPr>
          <a:xfrm>
            <a:off x="350262" y="5827869"/>
            <a:ext cx="297299" cy="37159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300"/>
              </a:lnSpc>
              <a:buNone/>
            </a:pPr>
            <a:r>
              <a:rPr lang="en-US" sz="23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3</a:t>
            </a:r>
            <a:endParaRPr lang="en-US" sz="23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970843" y="5599299"/>
            <a:ext cx="108711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Helvetica Neue"/>
              </a:rPr>
              <a:t>Вычислите, какое количество теплоты выделится при сжигании 9г водорода, взятого при нормальных условиях. Расчёт ведите по ТХУ: 2H</a:t>
            </a:r>
            <a:r>
              <a:rPr lang="ru-RU" baseline="-25000" dirty="0">
                <a:solidFill>
                  <a:schemeClr val="tx2">
                    <a:lumMod val="50000"/>
                  </a:schemeClr>
                </a:solidFill>
                <a:latin typeface="Helvetica Neue"/>
              </a:rPr>
              <a:t>2 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Helvetica Neue"/>
              </a:rPr>
              <a:t>+ O</a:t>
            </a:r>
            <a:r>
              <a:rPr lang="ru-RU" baseline="-25000" dirty="0">
                <a:solidFill>
                  <a:schemeClr val="tx2">
                    <a:lumMod val="50000"/>
                  </a:schemeClr>
                </a:solidFill>
                <a:latin typeface="Helvetica Neue"/>
              </a:rPr>
              <a:t>2 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Helvetica Neue"/>
              </a:rPr>
              <a:t>= 2H</a:t>
            </a:r>
            <a:r>
              <a:rPr lang="ru-RU" baseline="-25000" dirty="0">
                <a:solidFill>
                  <a:schemeClr val="tx2">
                    <a:lumMod val="50000"/>
                  </a:schemeClr>
                </a:solidFill>
                <a:latin typeface="Helvetica Neue"/>
              </a:rPr>
              <a:t>2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Helvetica Neue"/>
              </a:rPr>
              <a:t>O + 572 кДж.</a:t>
            </a:r>
            <a:endParaRPr lang="ru-RU" b="0" i="0" dirty="0">
              <a:solidFill>
                <a:schemeClr val="tx2">
                  <a:lumMod val="50000"/>
                </a:schemeClr>
              </a:solidFill>
              <a:effectLst/>
              <a:latin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6723503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0"/>
          <p:cNvSpPr/>
          <p:nvPr/>
        </p:nvSpPr>
        <p:spPr>
          <a:xfrm>
            <a:off x="2013070" y="330466"/>
            <a:ext cx="8655606" cy="59733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4700"/>
              </a:lnSpc>
              <a:buNone/>
            </a:pPr>
            <a:r>
              <a:rPr lang="en-US" sz="360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Экологические последствия горения</a:t>
            </a:r>
            <a:endParaRPr lang="en-US" sz="3600" dirty="0"/>
          </a:p>
        </p:txBody>
      </p:sp>
      <p:sp>
        <p:nvSpPr>
          <p:cNvPr id="5" name="Text 1"/>
          <p:cNvSpPr/>
          <p:nvPr/>
        </p:nvSpPr>
        <p:spPr>
          <a:xfrm>
            <a:off x="-335398" y="1105387"/>
            <a:ext cx="6502837" cy="63079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4950"/>
              </a:lnSpc>
              <a:buNone/>
            </a:pPr>
            <a:r>
              <a:rPr lang="en-US" sz="40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CO</a:t>
            </a:r>
            <a:r>
              <a:rPr lang="ru-RU" sz="40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2</a:t>
            </a:r>
            <a:endParaRPr lang="en-US" sz="4000" dirty="0"/>
          </a:p>
        </p:txBody>
      </p:sp>
      <p:sp>
        <p:nvSpPr>
          <p:cNvPr id="7" name="Text 2"/>
          <p:cNvSpPr/>
          <p:nvPr/>
        </p:nvSpPr>
        <p:spPr>
          <a:xfrm>
            <a:off x="1716941" y="1766409"/>
            <a:ext cx="2398157" cy="2986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350"/>
              </a:lnSpc>
              <a:buNone/>
            </a:pPr>
            <a:r>
              <a:rPr lang="en-US" sz="185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Парниковый эффект</a:t>
            </a:r>
            <a:endParaRPr lang="en-US" sz="1850" dirty="0"/>
          </a:p>
        </p:txBody>
      </p:sp>
      <p:sp>
        <p:nvSpPr>
          <p:cNvPr id="8" name="Text 3"/>
          <p:cNvSpPr/>
          <p:nvPr/>
        </p:nvSpPr>
        <p:spPr>
          <a:xfrm>
            <a:off x="132202" y="2194651"/>
            <a:ext cx="5894025" cy="123434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250"/>
              </a:lnSpc>
              <a:buNone/>
            </a:pPr>
            <a:r>
              <a:rPr lang="en-US" sz="15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Выбросы углекислого газа (CO2) от горения ископаемого топлива являются главной причиной парникового эффекта и глобального потепления, что приводит к изменению климата на планете.</a:t>
            </a:r>
            <a:endParaRPr lang="en-US" sz="1500" dirty="0"/>
          </a:p>
        </p:txBody>
      </p:sp>
      <p:sp>
        <p:nvSpPr>
          <p:cNvPr id="10" name="Text 4"/>
          <p:cNvSpPr/>
          <p:nvPr/>
        </p:nvSpPr>
        <p:spPr>
          <a:xfrm>
            <a:off x="6167438" y="1135615"/>
            <a:ext cx="6024562" cy="63079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4950"/>
              </a:lnSpc>
              <a:buNone/>
            </a:pPr>
            <a:r>
              <a:rPr lang="en-US" sz="495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CO</a:t>
            </a:r>
            <a:endParaRPr lang="en-US" sz="4950" dirty="0"/>
          </a:p>
        </p:txBody>
      </p:sp>
      <p:sp>
        <p:nvSpPr>
          <p:cNvPr id="11" name="Text 5"/>
          <p:cNvSpPr/>
          <p:nvPr/>
        </p:nvSpPr>
        <p:spPr>
          <a:xfrm>
            <a:off x="7984986" y="1736180"/>
            <a:ext cx="2389465" cy="2986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350"/>
              </a:lnSpc>
              <a:buNone/>
            </a:pPr>
            <a:r>
              <a:rPr lang="en-US" sz="185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Угарный газ</a:t>
            </a:r>
            <a:endParaRPr lang="en-US" sz="1850" dirty="0"/>
          </a:p>
        </p:txBody>
      </p:sp>
      <p:sp>
        <p:nvSpPr>
          <p:cNvPr id="12" name="Text 6"/>
          <p:cNvSpPr/>
          <p:nvPr/>
        </p:nvSpPr>
        <p:spPr>
          <a:xfrm>
            <a:off x="6167439" y="2065018"/>
            <a:ext cx="6024562" cy="126207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250"/>
              </a:lnSpc>
              <a:buNone/>
            </a:pPr>
            <a:r>
              <a:rPr lang="en-US" sz="15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Угарный газ (CO) — это бесцветный, не имеющий запаха, но чрезвычайно токсичный газ, образующийся при неполном горении. Он связывается с гемоглобином крови, препятствуя доставке кислорода к органам и тканям, что может привести к отравлению и смерти.</a:t>
            </a:r>
            <a:endParaRPr lang="en-US" sz="1500" dirty="0"/>
          </a:p>
        </p:txBody>
      </p:sp>
      <p:sp>
        <p:nvSpPr>
          <p:cNvPr id="13" name="Text 7"/>
          <p:cNvSpPr/>
          <p:nvPr/>
        </p:nvSpPr>
        <p:spPr>
          <a:xfrm>
            <a:off x="273413" y="3803674"/>
            <a:ext cx="5894025" cy="643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4950"/>
              </a:lnSpc>
              <a:buNone/>
            </a:pPr>
            <a:r>
              <a:rPr lang="en-US" sz="495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SOx/NOx</a:t>
            </a:r>
            <a:endParaRPr lang="en-US" sz="4950" dirty="0"/>
          </a:p>
        </p:txBody>
      </p:sp>
      <p:sp>
        <p:nvSpPr>
          <p:cNvPr id="14" name="Text 8"/>
          <p:cNvSpPr/>
          <p:nvPr/>
        </p:nvSpPr>
        <p:spPr>
          <a:xfrm>
            <a:off x="1706282" y="4467619"/>
            <a:ext cx="2927033" cy="2986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350"/>
              </a:lnSpc>
              <a:buNone/>
            </a:pPr>
            <a:r>
              <a:rPr lang="en-US" sz="185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Кислотные дожди и смог</a:t>
            </a:r>
            <a:endParaRPr lang="en-US" sz="1850" dirty="0"/>
          </a:p>
        </p:txBody>
      </p:sp>
      <p:sp>
        <p:nvSpPr>
          <p:cNvPr id="15" name="Text 9"/>
          <p:cNvSpPr/>
          <p:nvPr/>
        </p:nvSpPr>
        <p:spPr>
          <a:xfrm>
            <a:off x="132200" y="5024848"/>
            <a:ext cx="5894025" cy="166268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250"/>
              </a:lnSpc>
              <a:buNone/>
            </a:pPr>
            <a:r>
              <a:rPr lang="en-US" sz="15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Оксиды серы (SOx) и оксиды азота (NOx), образующиеся при горении топлива с примесями, являются основными причинами кислотных дождей, которые разрушают леса, водоемы и архитектурные сооружения. Они также способствуют образованию смога, ухудшающего качество воздуха.</a:t>
            </a:r>
            <a:endParaRPr lang="en-US" sz="1500" dirty="0"/>
          </a:p>
        </p:txBody>
      </p:sp>
      <p:sp>
        <p:nvSpPr>
          <p:cNvPr id="16" name="Text 10"/>
          <p:cNvSpPr/>
          <p:nvPr/>
        </p:nvSpPr>
        <p:spPr>
          <a:xfrm>
            <a:off x="6167438" y="3849437"/>
            <a:ext cx="6024562" cy="62427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4950"/>
              </a:lnSpc>
              <a:buNone/>
            </a:pPr>
            <a:r>
              <a:rPr lang="en-US" sz="495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C</a:t>
            </a:r>
            <a:endParaRPr lang="en-US" sz="4950" dirty="0"/>
          </a:p>
        </p:txBody>
      </p:sp>
      <p:sp>
        <p:nvSpPr>
          <p:cNvPr id="17" name="Text 11"/>
          <p:cNvSpPr/>
          <p:nvPr/>
        </p:nvSpPr>
        <p:spPr>
          <a:xfrm>
            <a:off x="7984986" y="4505608"/>
            <a:ext cx="2389465" cy="2986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350"/>
              </a:lnSpc>
              <a:buNone/>
            </a:pPr>
            <a:r>
              <a:rPr lang="en-US" sz="185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Сажа и загрязнение</a:t>
            </a:r>
            <a:endParaRPr lang="en-US" sz="1850" dirty="0"/>
          </a:p>
        </p:txBody>
      </p:sp>
      <p:sp>
        <p:nvSpPr>
          <p:cNvPr id="18" name="Text 12"/>
          <p:cNvSpPr/>
          <p:nvPr/>
        </p:nvSpPr>
        <p:spPr>
          <a:xfrm>
            <a:off x="6167438" y="5046019"/>
            <a:ext cx="5871992" cy="126748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250"/>
              </a:lnSpc>
              <a:buNone/>
            </a:pPr>
            <a:r>
              <a:rPr lang="en-US" sz="15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Сажа (мелкие частицы углерода) — еще один продукт неполного горения. Она является сильным загрязнителем воздуха, оседает на поверхностях, загрязняет легкие и способствует развитию респираторных заболеваний.</a:t>
            </a:r>
            <a:endParaRPr lang="en-US" sz="1500" dirty="0"/>
          </a:p>
        </p:txBody>
      </p:sp>
    </p:spTree>
    <p:extLst>
      <p:ext uri="{BB962C8B-B14F-4D97-AF65-F5344CB8AC3E}">
        <p14:creationId xmlns:p14="http://schemas.microsoft.com/office/powerpoint/2010/main" val="35890271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0"/>
          <p:cNvSpPr/>
          <p:nvPr/>
        </p:nvSpPr>
        <p:spPr>
          <a:xfrm>
            <a:off x="368700" y="270249"/>
            <a:ext cx="4759047" cy="59483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650"/>
              </a:lnSpc>
              <a:buNone/>
            </a:pPr>
            <a:r>
              <a:rPr lang="en-US" sz="370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Заключение</a:t>
            </a:r>
            <a:endParaRPr lang="en-US" sz="3700" dirty="0"/>
          </a:p>
        </p:txBody>
      </p:sp>
      <p:sp>
        <p:nvSpPr>
          <p:cNvPr id="5" name="Shape 1"/>
          <p:cNvSpPr/>
          <p:nvPr/>
        </p:nvSpPr>
        <p:spPr>
          <a:xfrm>
            <a:off x="666155" y="1499116"/>
            <a:ext cx="2198231" cy="1145667"/>
          </a:xfrm>
          <a:prstGeom prst="roundRect">
            <a:avLst>
              <a:gd name="adj" fmla="val 5865"/>
            </a:avLst>
          </a:prstGeom>
          <a:solidFill>
            <a:srgbClr val="D9EDF2"/>
          </a:solidFill>
          <a:ln w="7620">
            <a:solidFill>
              <a:srgbClr val="BFD3D8"/>
            </a:solidFill>
            <a:prstDash val="solid"/>
          </a:ln>
        </p:spPr>
      </p:sp>
      <p:sp>
        <p:nvSpPr>
          <p:cNvPr id="6" name="Shape 6"/>
          <p:cNvSpPr/>
          <p:nvPr/>
        </p:nvSpPr>
        <p:spPr>
          <a:xfrm>
            <a:off x="653664" y="2790051"/>
            <a:ext cx="4347994" cy="1465249"/>
          </a:xfrm>
          <a:prstGeom prst="roundRect">
            <a:avLst>
              <a:gd name="adj" fmla="val 4850"/>
            </a:avLst>
          </a:prstGeom>
          <a:solidFill>
            <a:srgbClr val="D9EDF2"/>
          </a:solidFill>
          <a:ln w="7620">
            <a:solidFill>
              <a:srgbClr val="BFD3D8"/>
            </a:solidFill>
            <a:prstDash val="solid"/>
          </a:ln>
        </p:spPr>
      </p:sp>
      <p:sp>
        <p:nvSpPr>
          <p:cNvPr id="7" name="Shape 11"/>
          <p:cNvSpPr/>
          <p:nvPr/>
        </p:nvSpPr>
        <p:spPr>
          <a:xfrm>
            <a:off x="653664" y="4503561"/>
            <a:ext cx="6649045" cy="1934170"/>
          </a:xfrm>
          <a:prstGeom prst="roundRect">
            <a:avLst>
              <a:gd name="adj" fmla="val 4134"/>
            </a:avLst>
          </a:prstGeom>
          <a:solidFill>
            <a:srgbClr val="D9EDF2"/>
          </a:solidFill>
          <a:ln w="7620">
            <a:solidFill>
              <a:srgbClr val="BFD3D8"/>
            </a:solidFill>
            <a:prstDash val="solid"/>
          </a:ln>
        </p:spPr>
      </p:sp>
      <p:sp>
        <p:nvSpPr>
          <p:cNvPr id="10" name="Text 2"/>
          <p:cNvSpPr/>
          <p:nvPr/>
        </p:nvSpPr>
        <p:spPr>
          <a:xfrm>
            <a:off x="1638041" y="1845040"/>
            <a:ext cx="254458" cy="35386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3150"/>
              </a:lnSpc>
              <a:buNone/>
            </a:pPr>
            <a:r>
              <a:rPr lang="en-US" sz="21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1</a:t>
            </a:r>
            <a:endParaRPr lang="en-US" sz="2100" dirty="0"/>
          </a:p>
        </p:txBody>
      </p:sp>
      <p:sp>
        <p:nvSpPr>
          <p:cNvPr id="12" name="Text 7"/>
          <p:cNvSpPr/>
          <p:nvPr/>
        </p:nvSpPr>
        <p:spPr>
          <a:xfrm>
            <a:off x="2730559" y="3254811"/>
            <a:ext cx="267653" cy="33456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3150"/>
              </a:lnSpc>
              <a:buNone/>
            </a:pPr>
            <a:r>
              <a:rPr lang="en-US" sz="21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2</a:t>
            </a:r>
            <a:endParaRPr lang="en-US" sz="2100" dirty="0"/>
          </a:p>
        </p:txBody>
      </p:sp>
      <p:pic>
        <p:nvPicPr>
          <p:cNvPr id="13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4359" y="5303363"/>
            <a:ext cx="267653" cy="334566"/>
          </a:xfrm>
          <a:prstGeom prst="rect">
            <a:avLst/>
          </a:prstGeom>
        </p:spPr>
      </p:pic>
      <p:sp>
        <p:nvSpPr>
          <p:cNvPr id="14" name="Text 3"/>
          <p:cNvSpPr/>
          <p:nvPr/>
        </p:nvSpPr>
        <p:spPr>
          <a:xfrm>
            <a:off x="3016211" y="1547622"/>
            <a:ext cx="2526149" cy="2974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85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Важность понимания</a:t>
            </a:r>
            <a:endParaRPr lang="en-US" sz="1850" dirty="0"/>
          </a:p>
        </p:txBody>
      </p:sp>
      <p:sp>
        <p:nvSpPr>
          <p:cNvPr id="15" name="Text 4"/>
          <p:cNvSpPr/>
          <p:nvPr/>
        </p:nvSpPr>
        <p:spPr>
          <a:xfrm>
            <a:off x="3016212" y="1845040"/>
            <a:ext cx="8915056" cy="79974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200"/>
              </a:lnSpc>
              <a:buNone/>
            </a:pPr>
            <a:r>
              <a:rPr lang="en-US" sz="145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Понимание процессов горения органических веществ крайне важно, поскольку оно позволяет нам использовать их энергию безопасно и эффективно, а также осознавать потенциальные риски.</a:t>
            </a:r>
            <a:endParaRPr lang="en-US" sz="1450" dirty="0"/>
          </a:p>
        </p:txBody>
      </p:sp>
      <p:sp>
        <p:nvSpPr>
          <p:cNvPr id="17" name="Text 8"/>
          <p:cNvSpPr/>
          <p:nvPr/>
        </p:nvSpPr>
        <p:spPr>
          <a:xfrm>
            <a:off x="5277977" y="2957393"/>
            <a:ext cx="2379464" cy="2974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85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Контроль выбросов</a:t>
            </a:r>
            <a:endParaRPr lang="en-US" sz="1850" dirty="0"/>
          </a:p>
        </p:txBody>
      </p:sp>
      <p:sp>
        <p:nvSpPr>
          <p:cNvPr id="18" name="Text 9"/>
          <p:cNvSpPr/>
          <p:nvPr/>
        </p:nvSpPr>
        <p:spPr>
          <a:xfrm>
            <a:off x="5277978" y="3366769"/>
            <a:ext cx="6466004" cy="113913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200"/>
              </a:lnSpc>
              <a:buNone/>
            </a:pPr>
            <a:r>
              <a:rPr lang="en-US" sz="145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Для сохранения здоровья планеты и человечества необходимо разрабатывать и внедрять технологии, направленные на контроль и значительное уменьшение вредных выбросов от горения.</a:t>
            </a:r>
            <a:endParaRPr lang="en-US" sz="1450" dirty="0"/>
          </a:p>
        </p:txBody>
      </p:sp>
      <p:sp>
        <p:nvSpPr>
          <p:cNvPr id="19" name="Text 12"/>
          <p:cNvSpPr/>
          <p:nvPr/>
        </p:nvSpPr>
        <p:spPr>
          <a:xfrm>
            <a:off x="7483428" y="4701183"/>
            <a:ext cx="3281005" cy="2974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85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Альтернативные источники</a:t>
            </a:r>
            <a:endParaRPr lang="en-US" sz="1850" dirty="0"/>
          </a:p>
        </p:txBody>
      </p:sp>
      <p:sp>
        <p:nvSpPr>
          <p:cNvPr id="20" name="Text 13"/>
          <p:cNvSpPr/>
          <p:nvPr/>
        </p:nvSpPr>
        <p:spPr>
          <a:xfrm>
            <a:off x="7473740" y="5097185"/>
            <a:ext cx="4556679" cy="13917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200"/>
              </a:lnSpc>
              <a:buNone/>
            </a:pPr>
            <a:r>
              <a:rPr lang="en-US" sz="145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Активное развитие и использование альтернативных, возобновляемых источников энергии, таких как солнечная, ветровая и гидроэнергетика, является ключом к устойчивому будущему и снижению зависимости от ископаемого топлива.</a:t>
            </a:r>
            <a:endParaRPr lang="en-US" sz="1450" dirty="0"/>
          </a:p>
        </p:txBody>
      </p:sp>
    </p:spTree>
    <p:extLst>
      <p:ext uri="{BB962C8B-B14F-4D97-AF65-F5344CB8AC3E}">
        <p14:creationId xmlns:p14="http://schemas.microsoft.com/office/powerpoint/2010/main" val="21207347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>
                <a:solidFill>
                  <a:schemeClr val="tx2">
                    <a:lumMod val="50000"/>
                  </a:schemeClr>
                </a:solidFill>
                <a:ea typeface="Host Grotesk Medium"/>
              </a:rPr>
              <a:t>Тема урока: </a:t>
            </a:r>
            <a:br>
              <a:rPr lang="ru-RU" sz="4000" b="1" dirty="0">
                <a:solidFill>
                  <a:schemeClr val="tx2">
                    <a:lumMod val="50000"/>
                  </a:schemeClr>
                </a:solidFill>
                <a:ea typeface="Host Grotesk Medium"/>
              </a:rPr>
            </a:br>
            <a:r>
              <a:rPr lang="ru-RU" sz="4000" dirty="0">
                <a:solidFill>
                  <a:schemeClr val="tx2">
                    <a:lumMod val="50000"/>
                  </a:schemeClr>
                </a:solidFill>
                <a:ea typeface="Host Grotesk Medium"/>
              </a:rPr>
              <a:t>«Сгорание органических веществ»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941466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  <a:ea typeface="Host Grotesk Medium"/>
              </a:rPr>
              <a:t>Актуальность:  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ea typeface="Host Grotesk Medium"/>
              </a:rPr>
              <a:t>тема "Сгорание органических веществ" является важной для изучения химии, так как она охватывает ключевые аспекты, связанные с энергией, экологией и здоровьем.</a:t>
            </a:r>
            <a:endParaRPr lang="ru-RU" b="1" dirty="0">
              <a:solidFill>
                <a:schemeClr val="tx2">
                  <a:lumMod val="50000"/>
                </a:schemeClr>
              </a:solidFill>
              <a:ea typeface="Host Grotesk Medium"/>
            </a:endParaRPr>
          </a:p>
          <a:p>
            <a:r>
              <a:rPr lang="ru-RU" b="1" dirty="0">
                <a:solidFill>
                  <a:schemeClr val="tx2">
                    <a:lumMod val="50000"/>
                  </a:schemeClr>
                </a:solidFill>
                <a:ea typeface="Host Grotesk Medium"/>
              </a:rPr>
              <a:t>Экологические последствия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ea typeface="Host Grotesk Medium"/>
              </a:rPr>
              <a:t>: Сгорание органических веществ приводит к выбросам углекислого газа и других загрязняющих веществ, что делает эту тему актуальной для изучения влияния на окружающую среду и изменения климата.</a:t>
            </a:r>
          </a:p>
          <a:p>
            <a:r>
              <a:rPr lang="ru-RU" b="1" dirty="0">
                <a:solidFill>
                  <a:schemeClr val="tx2">
                    <a:lumMod val="50000"/>
                  </a:schemeClr>
                </a:solidFill>
                <a:ea typeface="Host Grotesk Medium"/>
              </a:rPr>
              <a:t>Энергетические процессы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ea typeface="Host Grotesk Medium"/>
              </a:rPr>
              <a:t>: Понимание процессов сгорания важно для изучения источников энергии, их преобразования и использования в различных отраслях, включая энергетику и транспорт.</a:t>
            </a:r>
          </a:p>
          <a:p>
            <a:r>
              <a:rPr lang="ru-RU" b="1" dirty="0">
                <a:solidFill>
                  <a:schemeClr val="tx2">
                    <a:lumMod val="50000"/>
                  </a:schemeClr>
                </a:solidFill>
                <a:ea typeface="Host Grotesk Medium"/>
              </a:rPr>
              <a:t>Основы химии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ea typeface="Host Grotesk Medium"/>
              </a:rPr>
              <a:t>: Сгорание органических веществ иллюстрирует важные химические реакции, такие как окисление, что помогает учащимся понять основные принципы химии.</a:t>
            </a:r>
          </a:p>
          <a:p>
            <a:r>
              <a:rPr lang="ru-RU" b="1" dirty="0">
                <a:solidFill>
                  <a:schemeClr val="tx2">
                    <a:lumMod val="50000"/>
                  </a:schemeClr>
                </a:solidFill>
                <a:ea typeface="Host Grotesk Medium"/>
              </a:rPr>
              <a:t>Здоровье человека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ea typeface="Host Grotesk Medium"/>
              </a:rPr>
              <a:t>: Понимание химических процессов сгорания помогает осознать влияние загрязнения воздуха на здоровье, что важно для формирования ответственного отношения к экологии.</a:t>
            </a:r>
          </a:p>
          <a:p>
            <a:pPr marL="0" indent="0">
              <a:buNone/>
            </a:pP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0846897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80462" y="365125"/>
            <a:ext cx="5173337" cy="1325563"/>
          </a:xfrm>
        </p:spPr>
        <p:txBody>
          <a:bodyPr>
            <a:normAutofit/>
          </a:bodyPr>
          <a:lstStyle/>
          <a:p>
            <a:pPr algn="ctr"/>
            <a:r>
              <a:rPr lang="ru-RU" sz="5400" u="sng" dirty="0">
                <a:solidFill>
                  <a:schemeClr val="tx2"/>
                </a:solidFill>
                <a:ea typeface="Host Grotesk Medium"/>
              </a:rPr>
              <a:t>Цель урока: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49966" y="1825625"/>
            <a:ext cx="7535538" cy="491669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3600" dirty="0"/>
          </a:p>
          <a:p>
            <a:pPr marL="0" indent="0" algn="ctr">
              <a:lnSpc>
                <a:spcPct val="100000"/>
              </a:lnSpc>
              <a:buNone/>
            </a:pPr>
            <a:r>
              <a:rPr lang="ru-RU" dirty="0">
                <a:solidFill>
                  <a:schemeClr val="tx2"/>
                </a:solidFill>
              </a:rPr>
              <a:t>- </a:t>
            </a:r>
            <a:r>
              <a:rPr lang="ru-RU" dirty="0">
                <a:solidFill>
                  <a:schemeClr val="tx2"/>
                </a:solidFill>
                <a:ea typeface="Host Grotesk Medium"/>
              </a:rPr>
              <a:t>Сформировать у обучающихся представление о процессе сгорания органических веществ, раскрыть сущность химической реакции горения, изучить условия протекания процесса, а так же рассмотреть энергетические аспекты и экологические последствия горения органических соединений </a:t>
            </a:r>
          </a:p>
        </p:txBody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1017"/>
            <a:ext cx="48006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9097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00600" y="365125"/>
            <a:ext cx="6553200" cy="1210287"/>
          </a:xfrm>
        </p:spPr>
        <p:txBody>
          <a:bodyPr>
            <a:normAutofit/>
          </a:bodyPr>
          <a:lstStyle/>
          <a:p>
            <a:r>
              <a:rPr lang="ru-RU" sz="3200" dirty="0">
                <a:ea typeface="Host Grotesk Medium"/>
              </a:rPr>
              <a:t>Что такое органические вещества? </a:t>
            </a:r>
          </a:p>
        </p:txBody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1017"/>
            <a:ext cx="48006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800600" y="2070550"/>
            <a:ext cx="2798267" cy="3872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2250"/>
              </a:lnSpc>
            </a:pPr>
            <a:r>
              <a:rPr lang="en-US" sz="2000" dirty="0" err="1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Соединения</a:t>
            </a:r>
            <a:r>
              <a:rPr lang="en-US" sz="20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 </a:t>
            </a:r>
            <a:r>
              <a:rPr lang="en-US" sz="2000" dirty="0" err="1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углерода</a:t>
            </a:r>
            <a:endParaRPr lang="en-US" sz="2000" dirty="0"/>
          </a:p>
        </p:txBody>
      </p:sp>
      <p:sp>
        <p:nvSpPr>
          <p:cNvPr id="6" name="Text 2"/>
          <p:cNvSpPr/>
          <p:nvPr/>
        </p:nvSpPr>
        <p:spPr>
          <a:xfrm>
            <a:off x="4800600" y="2597481"/>
            <a:ext cx="2464356" cy="359402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150"/>
              </a:lnSpc>
              <a:buNone/>
            </a:pPr>
            <a:r>
              <a:rPr lang="en-US" sz="1450" dirty="0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Органические вещества — это обширный класс химических соединений, основным элементом которых является углерод. Углерод способен образовывать прочные связи с другими атомами углерода, а также с водородом, кислородом, азотом и другими элементами, формируя сложнейшие структуры.</a:t>
            </a:r>
            <a:endParaRPr lang="en-US" sz="1450" dirty="0">
              <a:latin typeface="Host Grotesk Medium"/>
              <a:ea typeface="Host Grotesk Medium"/>
            </a:endParaRPr>
          </a:p>
        </p:txBody>
      </p:sp>
      <p:pic>
        <p:nvPicPr>
          <p:cNvPr id="7" name="Image 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1470133"/>
            <a:ext cx="460772" cy="460772"/>
          </a:xfrm>
          <a:prstGeom prst="rect">
            <a:avLst/>
          </a:prstGeom>
        </p:spPr>
      </p:pic>
      <p:sp>
        <p:nvSpPr>
          <p:cNvPr id="8" name="Text 6"/>
          <p:cNvSpPr/>
          <p:nvPr/>
        </p:nvSpPr>
        <p:spPr>
          <a:xfrm>
            <a:off x="8465803" y="2079145"/>
            <a:ext cx="2304217" cy="28789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50"/>
              </a:lnSpc>
              <a:buNone/>
            </a:pPr>
            <a:r>
              <a:rPr lang="en-US" sz="20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Примеры</a:t>
            </a:r>
            <a:endParaRPr lang="en-US" sz="2000" dirty="0"/>
          </a:p>
        </p:txBody>
      </p:sp>
      <p:sp>
        <p:nvSpPr>
          <p:cNvPr id="9" name="Text 7"/>
          <p:cNvSpPr/>
          <p:nvPr/>
        </p:nvSpPr>
        <p:spPr>
          <a:xfrm>
            <a:off x="8465803" y="2597481"/>
            <a:ext cx="2464356" cy="276463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150"/>
              </a:lnSpc>
              <a:buNone/>
            </a:pPr>
            <a:r>
              <a:rPr lang="en-US" sz="1450" dirty="0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К органическим веществам относятся углеводороды (метан, бензин), спирты (этанол), карбоновые кислоты (уксусная кислота), эфиры и многие другие соединения, составляющие основу живых организмов и топлива.</a:t>
            </a:r>
            <a:endParaRPr lang="en-US" sz="1450" dirty="0">
              <a:latin typeface="Host Grotesk Medium"/>
              <a:ea typeface="Host Grotesk Medium"/>
            </a:endParaRPr>
          </a:p>
        </p:txBody>
      </p:sp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65803" y="1462834"/>
            <a:ext cx="460772" cy="460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12372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0"/>
          <p:cNvSpPr/>
          <p:nvPr/>
        </p:nvSpPr>
        <p:spPr>
          <a:xfrm>
            <a:off x="197927" y="331644"/>
            <a:ext cx="567059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ru-RU" sz="445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Механизм горения органических веществ</a:t>
            </a:r>
            <a:endParaRPr lang="en-US" sz="4450" dirty="0"/>
          </a:p>
        </p:txBody>
      </p:sp>
      <p:sp>
        <p:nvSpPr>
          <p:cNvPr id="13" name="Text 4"/>
          <p:cNvSpPr/>
          <p:nvPr/>
        </p:nvSpPr>
        <p:spPr>
          <a:xfrm>
            <a:off x="2578129" y="2162330"/>
            <a:ext cx="6855861" cy="38028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650"/>
              </a:lnSpc>
            </a:pPr>
            <a:r>
              <a:rPr lang="en-US" sz="1750" dirty="0" err="1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Орг</a:t>
            </a:r>
            <a:r>
              <a:rPr lang="en-US" sz="1750" dirty="0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. </a:t>
            </a:r>
            <a:r>
              <a:rPr lang="en-US" sz="1750" dirty="0" err="1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вещество</a:t>
            </a:r>
            <a:r>
              <a:rPr lang="en-US" sz="1750" dirty="0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 + </a:t>
            </a:r>
            <a:r>
              <a:rPr lang="en-US" sz="1750" dirty="0" err="1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Кислород</a:t>
            </a:r>
            <a:r>
              <a:rPr lang="en-US" sz="1750" dirty="0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 → </a:t>
            </a:r>
            <a:r>
              <a:rPr lang="en-US" sz="1750" dirty="0" err="1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Углекислый</a:t>
            </a:r>
            <a:r>
              <a:rPr lang="en-US" sz="1750" dirty="0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 </a:t>
            </a:r>
            <a:r>
              <a:rPr lang="en-US" sz="1750" dirty="0" err="1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газ</a:t>
            </a:r>
            <a:r>
              <a:rPr lang="en-US" sz="1750" dirty="0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 + </a:t>
            </a:r>
            <a:r>
              <a:rPr lang="en-US" sz="1750" dirty="0" err="1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Вода</a:t>
            </a:r>
            <a:r>
              <a:rPr lang="en-US" sz="1750" dirty="0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 (+ </a:t>
            </a:r>
            <a:r>
              <a:rPr lang="en-US" sz="1750" dirty="0" err="1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Энергия</a:t>
            </a:r>
            <a:r>
              <a:rPr lang="en-US" sz="1750" dirty="0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) </a:t>
            </a:r>
            <a:endParaRPr lang="en-US" sz="1750" dirty="0">
              <a:latin typeface="Host Grotesk Medium"/>
              <a:ea typeface="Host Grotesk Medium"/>
            </a:endParaRPr>
          </a:p>
        </p:txBody>
      </p:sp>
      <p:sp>
        <p:nvSpPr>
          <p:cNvPr id="16" name="Text 2"/>
          <p:cNvSpPr/>
          <p:nvPr/>
        </p:nvSpPr>
        <p:spPr>
          <a:xfrm>
            <a:off x="197927" y="1428544"/>
            <a:ext cx="11616266" cy="68946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1750" b="1" dirty="0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Сгорание, или горение, </a:t>
            </a:r>
            <a:r>
              <a:rPr lang="en-US" sz="1750" dirty="0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— это быстрый химический процесс окисления, сопровождающийся выделением значительного количества тепла и света. </a:t>
            </a:r>
            <a:endParaRPr lang="ru-RU" sz="1750" dirty="0">
              <a:solidFill>
                <a:srgbClr val="384653"/>
              </a:solidFill>
              <a:latin typeface="Roboto" pitchFamily="34" charset="0"/>
              <a:ea typeface="Host Grotesk Medium"/>
              <a:cs typeface="Roboto" pitchFamily="34" charset="-120"/>
            </a:endParaRPr>
          </a:p>
          <a:p>
            <a:pPr marL="0" indent="0" algn="l">
              <a:lnSpc>
                <a:spcPts val="2650"/>
              </a:lnSpc>
              <a:buNone/>
            </a:pPr>
            <a:endParaRPr lang="en-US" sz="1750" dirty="0"/>
          </a:p>
        </p:txBody>
      </p:sp>
      <p:sp>
        <p:nvSpPr>
          <p:cNvPr id="17" name="Shape 4"/>
          <p:cNvSpPr/>
          <p:nvPr/>
        </p:nvSpPr>
        <p:spPr>
          <a:xfrm>
            <a:off x="2442190" y="2186804"/>
            <a:ext cx="22860" cy="319326"/>
          </a:xfrm>
          <a:prstGeom prst="rect">
            <a:avLst/>
          </a:prstGeom>
          <a:solidFill>
            <a:srgbClr val="95CCDA"/>
          </a:solidFill>
          <a:ln/>
        </p:spPr>
      </p:sp>
      <p:sp>
        <p:nvSpPr>
          <p:cNvPr id="3" name="Прямоугольник 2"/>
          <p:cNvSpPr/>
          <p:nvPr/>
        </p:nvSpPr>
        <p:spPr>
          <a:xfrm>
            <a:off x="6499952" y="4113858"/>
            <a:ext cx="5082886" cy="3016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000" dirty="0" err="1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Примерами</a:t>
            </a:r>
            <a:r>
              <a:rPr lang="en-US" sz="2000" dirty="0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 </a:t>
            </a:r>
            <a:r>
              <a:rPr lang="en-US" sz="2000" dirty="0" err="1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этого</a:t>
            </a:r>
            <a:r>
              <a:rPr lang="en-US" sz="2000" dirty="0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 </a:t>
            </a:r>
            <a:r>
              <a:rPr lang="en-US" sz="2000" dirty="0" err="1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процесса</a:t>
            </a:r>
            <a:r>
              <a:rPr lang="en-US" sz="2000" dirty="0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 </a:t>
            </a:r>
            <a:r>
              <a:rPr lang="en-US" sz="2000" dirty="0" err="1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являются</a:t>
            </a:r>
            <a:r>
              <a:rPr lang="en-US" sz="2000" dirty="0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 </a:t>
            </a:r>
            <a:r>
              <a:rPr lang="en-US" sz="2000" dirty="0" err="1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сжигание</a:t>
            </a:r>
            <a:r>
              <a:rPr lang="en-US" sz="2000" dirty="0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 </a:t>
            </a:r>
            <a:r>
              <a:rPr lang="en-US" sz="2000" dirty="0" err="1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дров</a:t>
            </a:r>
            <a:r>
              <a:rPr lang="en-US" sz="2000" dirty="0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 </a:t>
            </a:r>
            <a:r>
              <a:rPr lang="en-US" sz="2000" dirty="0" err="1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для</a:t>
            </a:r>
            <a:r>
              <a:rPr lang="en-US" sz="2000" dirty="0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 </a:t>
            </a:r>
            <a:r>
              <a:rPr lang="en-US" sz="2000" dirty="0" err="1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отопления</a:t>
            </a:r>
            <a:r>
              <a:rPr lang="en-US" sz="2000" dirty="0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, </a:t>
            </a:r>
            <a:r>
              <a:rPr lang="en-US" sz="2000" dirty="0" err="1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газа</a:t>
            </a:r>
            <a:r>
              <a:rPr lang="en-US" sz="2000" dirty="0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 в </a:t>
            </a:r>
            <a:r>
              <a:rPr lang="en-US" sz="2000" dirty="0" err="1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бытовых</a:t>
            </a:r>
            <a:r>
              <a:rPr lang="en-US" sz="2000" dirty="0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 </a:t>
            </a:r>
            <a:r>
              <a:rPr lang="en-US" sz="2000" dirty="0" err="1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плитах</a:t>
            </a:r>
            <a:r>
              <a:rPr lang="en-US" sz="2000" dirty="0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, </a:t>
            </a:r>
            <a:r>
              <a:rPr lang="en-US" sz="2000" dirty="0" err="1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нефти</a:t>
            </a:r>
            <a:r>
              <a:rPr lang="en-US" sz="2000" dirty="0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 в </a:t>
            </a:r>
            <a:r>
              <a:rPr lang="en-US" sz="2000" dirty="0" err="1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двигателях</a:t>
            </a:r>
            <a:r>
              <a:rPr lang="en-US" sz="2000" dirty="0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 </a:t>
            </a:r>
            <a:r>
              <a:rPr lang="en-US" sz="2000" dirty="0" err="1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внутреннего</a:t>
            </a:r>
            <a:r>
              <a:rPr lang="en-US" sz="2000" dirty="0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 </a:t>
            </a:r>
            <a:r>
              <a:rPr lang="en-US" sz="2000" dirty="0" err="1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сгорания</a:t>
            </a:r>
            <a:r>
              <a:rPr lang="en-US" sz="2000" dirty="0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 </a:t>
            </a:r>
            <a:r>
              <a:rPr lang="en-US" sz="2000" dirty="0" err="1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или</a:t>
            </a:r>
            <a:r>
              <a:rPr lang="en-US" sz="2000" dirty="0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 </a:t>
            </a:r>
            <a:r>
              <a:rPr lang="en-US" sz="2000" dirty="0" err="1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пластика</a:t>
            </a:r>
            <a:r>
              <a:rPr lang="en-US" sz="2000" dirty="0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 </a:t>
            </a:r>
            <a:r>
              <a:rPr lang="en-US" sz="2000" dirty="0" err="1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на</a:t>
            </a:r>
            <a:r>
              <a:rPr lang="en-US" sz="2000" dirty="0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 </a:t>
            </a:r>
            <a:r>
              <a:rPr lang="en-US" sz="2000" dirty="0" err="1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мусоросжигательных</a:t>
            </a:r>
            <a:r>
              <a:rPr lang="en-US" sz="2000" dirty="0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 </a:t>
            </a:r>
            <a:r>
              <a:rPr lang="en-US" sz="2000" dirty="0" err="1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заводах</a:t>
            </a:r>
            <a:r>
              <a:rPr lang="en-US" sz="2000" dirty="0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. </a:t>
            </a:r>
            <a:endParaRPr lang="ru-RU" sz="2000" dirty="0">
              <a:solidFill>
                <a:srgbClr val="384653"/>
              </a:solidFill>
              <a:latin typeface="Host Grotesk Medium"/>
              <a:ea typeface="Host Grotesk Medium"/>
              <a:cs typeface="Roboto" pitchFamily="34" charset="-120"/>
            </a:endParaRPr>
          </a:p>
          <a:p>
            <a:pPr algn="ctr"/>
            <a:endParaRPr lang="ru-RU" sz="2000" dirty="0">
              <a:solidFill>
                <a:srgbClr val="384653"/>
              </a:solidFill>
              <a:ea typeface="Host Grotesk Medium"/>
            </a:endParaRPr>
          </a:p>
          <a:p>
            <a:pPr algn="ctr"/>
            <a:endParaRPr lang="ru-RU" sz="2000" dirty="0">
              <a:solidFill>
                <a:srgbClr val="384653"/>
              </a:solidFill>
              <a:ea typeface="Host Grotesk Medium"/>
            </a:endParaRPr>
          </a:p>
        </p:txBody>
      </p:sp>
      <p:pic>
        <p:nvPicPr>
          <p:cNvPr id="18" name="Image 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075" y="4040755"/>
            <a:ext cx="340162" cy="425291"/>
          </a:xfrm>
          <a:prstGeom prst="rect">
            <a:avLst/>
          </a:prstGeom>
        </p:spPr>
      </p:pic>
      <p:sp>
        <p:nvSpPr>
          <p:cNvPr id="19" name="Text 4"/>
          <p:cNvSpPr/>
          <p:nvPr/>
        </p:nvSpPr>
        <p:spPr>
          <a:xfrm>
            <a:off x="1024570" y="3864594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Инициирование</a:t>
            </a:r>
            <a:endParaRPr lang="en-US" sz="2200" dirty="0"/>
          </a:p>
        </p:txBody>
      </p:sp>
      <p:sp>
        <p:nvSpPr>
          <p:cNvPr id="20" name="Text 5"/>
          <p:cNvSpPr/>
          <p:nvPr/>
        </p:nvSpPr>
        <p:spPr>
          <a:xfrm>
            <a:off x="1024570" y="4238847"/>
            <a:ext cx="6167199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175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Начало реакции, образование радикалов.</a:t>
            </a:r>
            <a:endParaRPr lang="en-US" sz="1750" dirty="0"/>
          </a:p>
        </p:txBody>
      </p:sp>
      <p:pic>
        <p:nvPicPr>
          <p:cNvPr id="21" name="Image 2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5075" y="4955640"/>
            <a:ext cx="340162" cy="425291"/>
          </a:xfrm>
          <a:prstGeom prst="rect">
            <a:avLst/>
          </a:prstGeom>
        </p:spPr>
      </p:pic>
      <p:sp>
        <p:nvSpPr>
          <p:cNvPr id="22" name="Text 8"/>
          <p:cNvSpPr/>
          <p:nvPr/>
        </p:nvSpPr>
        <p:spPr>
          <a:xfrm>
            <a:off x="1024571" y="4813856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Продолжение</a:t>
            </a:r>
            <a:endParaRPr lang="en-US" sz="2200" dirty="0"/>
          </a:p>
        </p:txBody>
      </p:sp>
      <p:sp>
        <p:nvSpPr>
          <p:cNvPr id="24" name="Text 9"/>
          <p:cNvSpPr/>
          <p:nvPr/>
        </p:nvSpPr>
        <p:spPr>
          <a:xfrm>
            <a:off x="1047431" y="5161872"/>
            <a:ext cx="6167199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175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Цепная реакция свободных радикалов.</a:t>
            </a:r>
            <a:endParaRPr lang="en-US" sz="1750" dirty="0"/>
          </a:p>
        </p:txBody>
      </p:sp>
      <p:pic>
        <p:nvPicPr>
          <p:cNvPr id="25" name="Image 3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5075" y="5855628"/>
            <a:ext cx="362477" cy="453190"/>
          </a:xfrm>
          <a:prstGeom prst="rect">
            <a:avLst/>
          </a:prstGeom>
        </p:spPr>
      </p:pic>
      <p:sp>
        <p:nvSpPr>
          <p:cNvPr id="26" name="Text 12"/>
          <p:cNvSpPr/>
          <p:nvPr/>
        </p:nvSpPr>
        <p:spPr>
          <a:xfrm>
            <a:off x="1047431" y="5765600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Обрыв цепи</a:t>
            </a:r>
            <a:endParaRPr lang="en-US" sz="2200" dirty="0"/>
          </a:p>
        </p:txBody>
      </p:sp>
      <p:sp>
        <p:nvSpPr>
          <p:cNvPr id="27" name="Text 13"/>
          <p:cNvSpPr/>
          <p:nvPr/>
        </p:nvSpPr>
        <p:spPr>
          <a:xfrm>
            <a:off x="1024569" y="6043334"/>
            <a:ext cx="6167199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175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Завершение реакции, уничтожение радикалов.</a:t>
            </a:r>
            <a:endParaRPr lang="en-US" sz="1750" dirty="0"/>
          </a:p>
        </p:txBody>
      </p:sp>
      <p:pic>
        <p:nvPicPr>
          <p:cNvPr id="28" name="Image 1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5237" y="2925144"/>
            <a:ext cx="3847954" cy="802996"/>
          </a:xfrm>
          <a:prstGeom prst="rect">
            <a:avLst/>
          </a:prstGeom>
        </p:spPr>
      </p:pic>
      <p:pic>
        <p:nvPicPr>
          <p:cNvPr id="29" name="Image 3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60220" y="2936158"/>
            <a:ext cx="3883376" cy="810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22680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1400" y="0"/>
            <a:ext cx="4800600" cy="6858000"/>
          </a:xfrm>
          <a:prstGeom prst="rect">
            <a:avLst/>
          </a:prstGeom>
        </p:spPr>
      </p:pic>
      <p:sp>
        <p:nvSpPr>
          <p:cNvPr id="6" name="Text 0"/>
          <p:cNvSpPr/>
          <p:nvPr/>
        </p:nvSpPr>
        <p:spPr>
          <a:xfrm>
            <a:off x="275999" y="346824"/>
            <a:ext cx="7017168" cy="175739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00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Полное горение: примеры и уравнения</a:t>
            </a:r>
            <a:endParaRPr lang="en-US" sz="4000" dirty="0"/>
          </a:p>
        </p:txBody>
      </p:sp>
      <p:sp>
        <p:nvSpPr>
          <p:cNvPr id="7" name="Shape 1"/>
          <p:cNvSpPr/>
          <p:nvPr/>
        </p:nvSpPr>
        <p:spPr>
          <a:xfrm>
            <a:off x="275998" y="4483847"/>
            <a:ext cx="3567969" cy="1211856"/>
          </a:xfrm>
          <a:prstGeom prst="roundRect">
            <a:avLst>
              <a:gd name="adj" fmla="val 7331"/>
            </a:avLst>
          </a:prstGeom>
          <a:solidFill>
            <a:srgbClr val="D9EDF2"/>
          </a:solidFill>
          <a:ln w="7620">
            <a:solidFill>
              <a:srgbClr val="BFD3D8"/>
            </a:solidFill>
            <a:prstDash val="solid"/>
          </a:ln>
        </p:spPr>
      </p:sp>
      <p:sp>
        <p:nvSpPr>
          <p:cNvPr id="8" name="Shape 4"/>
          <p:cNvSpPr/>
          <p:nvPr/>
        </p:nvSpPr>
        <p:spPr>
          <a:xfrm>
            <a:off x="4341448" y="4548566"/>
            <a:ext cx="3392739" cy="1211856"/>
          </a:xfrm>
          <a:prstGeom prst="roundRect">
            <a:avLst>
              <a:gd name="adj" fmla="val 7331"/>
            </a:avLst>
          </a:prstGeom>
          <a:solidFill>
            <a:srgbClr val="D9EDF2"/>
          </a:solidFill>
          <a:ln w="7620">
            <a:solidFill>
              <a:srgbClr val="BFD3D8"/>
            </a:solidFill>
            <a:prstDash val="solid"/>
          </a:ln>
        </p:spPr>
      </p:sp>
      <p:sp>
        <p:nvSpPr>
          <p:cNvPr id="9" name="Shape 7"/>
          <p:cNvSpPr/>
          <p:nvPr/>
        </p:nvSpPr>
        <p:spPr>
          <a:xfrm>
            <a:off x="177766" y="2058755"/>
            <a:ext cx="7556421" cy="1642912"/>
          </a:xfrm>
          <a:prstGeom prst="roundRect">
            <a:avLst>
              <a:gd name="adj" fmla="val 7331"/>
            </a:avLst>
          </a:prstGeom>
          <a:solidFill>
            <a:srgbClr val="D9EDF2"/>
          </a:solidFill>
          <a:ln w="7620">
            <a:solidFill>
              <a:srgbClr val="BFD3D8"/>
            </a:solidFill>
            <a:prstDash val="solid"/>
          </a:ln>
        </p:spPr>
      </p:sp>
      <p:sp>
        <p:nvSpPr>
          <p:cNvPr id="10" name="Прямоугольник 9"/>
          <p:cNvSpPr/>
          <p:nvPr/>
        </p:nvSpPr>
        <p:spPr>
          <a:xfrm>
            <a:off x="275998" y="2247441"/>
            <a:ext cx="745818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При</a:t>
            </a:r>
            <a:r>
              <a:rPr lang="en-US" dirty="0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 </a:t>
            </a:r>
            <a:r>
              <a:rPr lang="en-US" dirty="0" err="1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достаточном</a:t>
            </a:r>
            <a:r>
              <a:rPr lang="en-US" dirty="0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 </a:t>
            </a:r>
            <a:r>
              <a:rPr lang="en-US" dirty="0" err="1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количестве</a:t>
            </a:r>
            <a:r>
              <a:rPr lang="en-US" dirty="0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 </a:t>
            </a:r>
            <a:r>
              <a:rPr lang="en-US" dirty="0" err="1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кислорода</a:t>
            </a:r>
            <a:r>
              <a:rPr lang="en-US" dirty="0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 </a:t>
            </a:r>
            <a:r>
              <a:rPr lang="en-US" dirty="0" err="1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органические</a:t>
            </a:r>
            <a:r>
              <a:rPr lang="en-US" dirty="0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 </a:t>
            </a:r>
            <a:r>
              <a:rPr lang="en-US" dirty="0" err="1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вещества</a:t>
            </a:r>
            <a:r>
              <a:rPr lang="en-US" dirty="0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 </a:t>
            </a:r>
            <a:r>
              <a:rPr lang="en-US" dirty="0" err="1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подвергаются</a:t>
            </a:r>
            <a:r>
              <a:rPr lang="en-US" dirty="0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 </a:t>
            </a:r>
            <a:r>
              <a:rPr lang="en-US" dirty="0" err="1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полному</a:t>
            </a:r>
            <a:r>
              <a:rPr lang="en-US" dirty="0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 </a:t>
            </a:r>
            <a:r>
              <a:rPr lang="en-US" dirty="0" err="1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горению</a:t>
            </a:r>
            <a:r>
              <a:rPr lang="en-US" dirty="0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. В </a:t>
            </a:r>
            <a:r>
              <a:rPr lang="en-US" dirty="0" err="1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этом</a:t>
            </a:r>
            <a:r>
              <a:rPr lang="en-US" dirty="0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 </a:t>
            </a:r>
            <a:r>
              <a:rPr lang="en-US" dirty="0" err="1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случае</a:t>
            </a:r>
            <a:r>
              <a:rPr lang="en-US" dirty="0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 </a:t>
            </a:r>
            <a:r>
              <a:rPr lang="en-US" dirty="0" err="1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образуются</a:t>
            </a:r>
            <a:r>
              <a:rPr lang="en-US" dirty="0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 </a:t>
            </a:r>
            <a:r>
              <a:rPr lang="en-US" dirty="0" err="1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только</a:t>
            </a:r>
            <a:r>
              <a:rPr lang="en-US" dirty="0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 </a:t>
            </a:r>
            <a:r>
              <a:rPr lang="en-US" dirty="0" err="1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безопасные</a:t>
            </a:r>
            <a:r>
              <a:rPr lang="en-US" dirty="0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 и </a:t>
            </a:r>
            <a:r>
              <a:rPr lang="en-US" dirty="0" err="1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стабильные</a:t>
            </a:r>
            <a:r>
              <a:rPr lang="en-US" dirty="0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 </a:t>
            </a:r>
            <a:r>
              <a:rPr lang="en-US" dirty="0" err="1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продукты</a:t>
            </a:r>
            <a:r>
              <a:rPr lang="en-US" dirty="0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: </a:t>
            </a:r>
            <a:r>
              <a:rPr lang="en-US" dirty="0" err="1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углекислый</a:t>
            </a:r>
            <a:r>
              <a:rPr lang="en-US" dirty="0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 </a:t>
            </a:r>
            <a:r>
              <a:rPr lang="en-US" dirty="0" err="1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газ</a:t>
            </a:r>
            <a:r>
              <a:rPr lang="en-US" dirty="0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 (CO2) и </a:t>
            </a:r>
            <a:r>
              <a:rPr lang="en-US" dirty="0" err="1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вода</a:t>
            </a:r>
            <a:r>
              <a:rPr lang="en-US" dirty="0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 (H2O). </a:t>
            </a:r>
            <a:endParaRPr lang="ru-RU" dirty="0">
              <a:ea typeface="Host Grotesk Medium"/>
            </a:endParaRPr>
          </a:p>
        </p:txBody>
      </p:sp>
      <p:sp>
        <p:nvSpPr>
          <p:cNvPr id="11" name="Text 2"/>
          <p:cNvSpPr/>
          <p:nvPr/>
        </p:nvSpPr>
        <p:spPr>
          <a:xfrm>
            <a:off x="477381" y="4641504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Метан</a:t>
            </a:r>
            <a:endParaRPr lang="en-US" sz="2200" dirty="0"/>
          </a:p>
        </p:txBody>
      </p:sp>
      <p:sp>
        <p:nvSpPr>
          <p:cNvPr id="12" name="Text 3"/>
          <p:cNvSpPr/>
          <p:nvPr/>
        </p:nvSpPr>
        <p:spPr>
          <a:xfrm>
            <a:off x="477381" y="5153491"/>
            <a:ext cx="3195995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175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CH₄ + 2O₂ → CO₂ + 2H₂O</a:t>
            </a:r>
            <a:endParaRPr lang="en-US" sz="1750" dirty="0"/>
          </a:p>
        </p:txBody>
      </p:sp>
      <p:sp>
        <p:nvSpPr>
          <p:cNvPr id="13" name="Text 5"/>
          <p:cNvSpPr/>
          <p:nvPr/>
        </p:nvSpPr>
        <p:spPr>
          <a:xfrm>
            <a:off x="4556165" y="4656837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Этанол</a:t>
            </a:r>
            <a:endParaRPr lang="en-US" sz="2200" dirty="0"/>
          </a:p>
        </p:txBody>
      </p:sp>
      <p:sp>
        <p:nvSpPr>
          <p:cNvPr id="14" name="Text 6"/>
          <p:cNvSpPr/>
          <p:nvPr/>
        </p:nvSpPr>
        <p:spPr>
          <a:xfrm>
            <a:off x="4474876" y="5153491"/>
            <a:ext cx="3195995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175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C₂H₅OH + 3O₂ → 2CO₂ + 3H₂O</a:t>
            </a:r>
            <a:endParaRPr lang="en-US" sz="1750" dirty="0"/>
          </a:p>
        </p:txBody>
      </p:sp>
    </p:spTree>
    <p:extLst>
      <p:ext uri="{BB962C8B-B14F-4D97-AF65-F5344CB8AC3E}">
        <p14:creationId xmlns:p14="http://schemas.microsoft.com/office/powerpoint/2010/main" val="30748885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800600" cy="6858000"/>
          </a:xfrm>
          <a:prstGeom prst="rect">
            <a:avLst/>
          </a:prstGeom>
        </p:spPr>
      </p:pic>
      <p:sp>
        <p:nvSpPr>
          <p:cNvPr id="5" name="Text 0"/>
          <p:cNvSpPr/>
          <p:nvPr/>
        </p:nvSpPr>
        <p:spPr>
          <a:xfrm>
            <a:off x="4840356" y="389619"/>
            <a:ext cx="7152701" cy="142954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360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Неполное горение: примеры и последствия</a:t>
            </a:r>
            <a:endParaRPr lang="en-US" sz="3600" dirty="0"/>
          </a:p>
        </p:txBody>
      </p:sp>
      <p:sp>
        <p:nvSpPr>
          <p:cNvPr id="6" name="Shape 7"/>
          <p:cNvSpPr/>
          <p:nvPr/>
        </p:nvSpPr>
        <p:spPr>
          <a:xfrm>
            <a:off x="4690031" y="1915345"/>
            <a:ext cx="7219603" cy="1213640"/>
          </a:xfrm>
          <a:prstGeom prst="roundRect">
            <a:avLst>
              <a:gd name="adj" fmla="val 7331"/>
            </a:avLst>
          </a:prstGeom>
          <a:solidFill>
            <a:srgbClr val="D9EDF2"/>
          </a:solidFill>
          <a:ln w="7620">
            <a:solidFill>
              <a:srgbClr val="BFD3D8"/>
            </a:solidFill>
            <a:prstDash val="solid"/>
          </a:ln>
        </p:spPr>
      </p:sp>
      <p:sp>
        <p:nvSpPr>
          <p:cNvPr id="7" name="Прямоугольник 6"/>
          <p:cNvSpPr/>
          <p:nvPr/>
        </p:nvSpPr>
        <p:spPr>
          <a:xfrm>
            <a:off x="4784074" y="2015627"/>
            <a:ext cx="699846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err="1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Неполное</a:t>
            </a:r>
            <a:r>
              <a:rPr lang="en-US" sz="2000" dirty="0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 </a:t>
            </a:r>
            <a:r>
              <a:rPr lang="en-US" sz="2000" dirty="0" err="1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сгорание</a:t>
            </a:r>
            <a:r>
              <a:rPr lang="en-US" sz="2000" dirty="0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 </a:t>
            </a:r>
            <a:r>
              <a:rPr lang="en-US" sz="2000" dirty="0" err="1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происходит</a:t>
            </a:r>
            <a:r>
              <a:rPr lang="en-US" sz="2000" dirty="0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, </a:t>
            </a:r>
            <a:r>
              <a:rPr lang="en-US" sz="2000" dirty="0" err="1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когда</a:t>
            </a:r>
            <a:r>
              <a:rPr lang="en-US" sz="2000" dirty="0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 в </a:t>
            </a:r>
            <a:r>
              <a:rPr lang="en-US" sz="2000" dirty="0" err="1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зоне</a:t>
            </a:r>
            <a:r>
              <a:rPr lang="en-US" sz="2000" dirty="0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 </a:t>
            </a:r>
            <a:r>
              <a:rPr lang="en-US" sz="2000" dirty="0" err="1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реакции</a:t>
            </a:r>
            <a:r>
              <a:rPr lang="en-US" sz="2000" dirty="0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 </a:t>
            </a:r>
            <a:r>
              <a:rPr lang="en-US" sz="2000" dirty="0" err="1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не</a:t>
            </a:r>
            <a:r>
              <a:rPr lang="en-US" sz="2000" dirty="0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 </a:t>
            </a:r>
            <a:r>
              <a:rPr lang="en-US" sz="2000" dirty="0" err="1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хватает</a:t>
            </a:r>
            <a:r>
              <a:rPr lang="en-US" sz="2000" dirty="0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 </a:t>
            </a:r>
            <a:r>
              <a:rPr lang="en-US" sz="2000" dirty="0" err="1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кислорода</a:t>
            </a:r>
            <a:r>
              <a:rPr lang="en-US" sz="2000" dirty="0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 </a:t>
            </a:r>
            <a:r>
              <a:rPr lang="en-US" sz="2000" dirty="0" err="1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для</a:t>
            </a:r>
            <a:r>
              <a:rPr lang="en-US" sz="2000" dirty="0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 </a:t>
            </a:r>
            <a:r>
              <a:rPr lang="en-US" sz="2000" dirty="0" err="1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полного</a:t>
            </a:r>
            <a:r>
              <a:rPr lang="en-US" sz="2000" dirty="0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 </a:t>
            </a:r>
            <a:r>
              <a:rPr lang="en-US" sz="2000" dirty="0" err="1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окисления</a:t>
            </a:r>
            <a:r>
              <a:rPr lang="en-US" sz="2000" dirty="0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 </a:t>
            </a:r>
            <a:r>
              <a:rPr lang="en-US" sz="2000" dirty="0" err="1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органического</a:t>
            </a:r>
            <a:r>
              <a:rPr lang="en-US" sz="2000" dirty="0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 </a:t>
            </a:r>
            <a:r>
              <a:rPr lang="en-US" sz="2000" dirty="0" err="1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вещества</a:t>
            </a:r>
            <a:r>
              <a:rPr lang="en-US" sz="2000" dirty="0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. </a:t>
            </a:r>
            <a:endParaRPr lang="ru-RU" sz="2000" dirty="0">
              <a:ea typeface="Host Grotesk Medium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235306" y="3628013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В </a:t>
            </a:r>
            <a:r>
              <a:rPr lang="en-US" dirty="0" err="1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результате</a:t>
            </a:r>
            <a:r>
              <a:rPr lang="en-US" dirty="0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 </a:t>
            </a:r>
            <a:r>
              <a:rPr lang="en-US" dirty="0" err="1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образуются</a:t>
            </a:r>
            <a:r>
              <a:rPr lang="en-US" dirty="0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 </a:t>
            </a:r>
            <a:r>
              <a:rPr lang="en-US" dirty="0" err="1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опасные</a:t>
            </a:r>
            <a:r>
              <a:rPr lang="en-US" dirty="0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 </a:t>
            </a:r>
            <a:r>
              <a:rPr lang="en-US" dirty="0" err="1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побочные</a:t>
            </a:r>
            <a:r>
              <a:rPr lang="en-US" dirty="0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 </a:t>
            </a:r>
            <a:r>
              <a:rPr lang="en-US" dirty="0" err="1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продукты</a:t>
            </a:r>
            <a:r>
              <a:rPr lang="en-US" dirty="0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, </a:t>
            </a:r>
            <a:r>
              <a:rPr lang="en-US" dirty="0" err="1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такие</a:t>
            </a:r>
            <a:r>
              <a:rPr lang="en-US" dirty="0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 </a:t>
            </a:r>
            <a:r>
              <a:rPr lang="en-US" dirty="0" err="1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как</a:t>
            </a:r>
            <a:r>
              <a:rPr lang="en-US" dirty="0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 </a:t>
            </a:r>
            <a:r>
              <a:rPr lang="en-US" dirty="0" err="1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угарный</a:t>
            </a:r>
            <a:r>
              <a:rPr lang="en-US" dirty="0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 </a:t>
            </a:r>
            <a:r>
              <a:rPr lang="en-US" dirty="0" err="1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газ</a:t>
            </a:r>
            <a:r>
              <a:rPr lang="en-US" dirty="0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 (CO) и </a:t>
            </a:r>
            <a:r>
              <a:rPr lang="en-US" dirty="0" err="1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сажа</a:t>
            </a:r>
            <a:r>
              <a:rPr lang="en-US" dirty="0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 (</a:t>
            </a:r>
            <a:r>
              <a:rPr lang="en-US" dirty="0" err="1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чистый</a:t>
            </a:r>
            <a:r>
              <a:rPr lang="en-US" dirty="0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 </a:t>
            </a:r>
            <a:r>
              <a:rPr lang="en-US" dirty="0" err="1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углерод</a:t>
            </a:r>
            <a:r>
              <a:rPr lang="en-US" dirty="0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). </a:t>
            </a:r>
            <a:endParaRPr lang="ru-RU" dirty="0">
              <a:ea typeface="Host Grotesk Medium"/>
            </a:endParaRPr>
          </a:p>
        </p:txBody>
      </p:sp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2911" y="4937832"/>
            <a:ext cx="695134" cy="1204330"/>
          </a:xfrm>
          <a:prstGeom prst="rect">
            <a:avLst/>
          </a:prstGeom>
        </p:spPr>
      </p:pic>
      <p:pic>
        <p:nvPicPr>
          <p:cNvPr id="11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37518" y="3486394"/>
            <a:ext cx="703022" cy="1129674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5312425" y="4819715"/>
            <a:ext cx="6470114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100"/>
              </a:lnSpc>
            </a:pPr>
            <a:r>
              <a:rPr lang="en-US" dirty="0" err="1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Выделение</a:t>
            </a:r>
            <a:r>
              <a:rPr lang="en-US" dirty="0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 </a:t>
            </a:r>
            <a:r>
              <a:rPr lang="en-US" dirty="0" err="1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угарного</a:t>
            </a:r>
            <a:r>
              <a:rPr lang="en-US" dirty="0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 </a:t>
            </a:r>
            <a:r>
              <a:rPr lang="en-US" dirty="0" err="1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газа</a:t>
            </a:r>
            <a:r>
              <a:rPr lang="en-US" dirty="0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 (CO) — </a:t>
            </a:r>
            <a:r>
              <a:rPr lang="en-US" dirty="0" err="1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это</a:t>
            </a:r>
            <a:r>
              <a:rPr lang="en-US" dirty="0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 </a:t>
            </a:r>
            <a:r>
              <a:rPr lang="en-US" dirty="0" err="1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основное</a:t>
            </a:r>
            <a:r>
              <a:rPr lang="en-US" dirty="0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 и </a:t>
            </a:r>
            <a:r>
              <a:rPr lang="en-US" dirty="0" err="1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наиболее</a:t>
            </a:r>
            <a:r>
              <a:rPr lang="en-US" dirty="0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 </a:t>
            </a:r>
            <a:r>
              <a:rPr lang="en-US" dirty="0" err="1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опасное</a:t>
            </a:r>
            <a:r>
              <a:rPr lang="en-US" dirty="0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 </a:t>
            </a:r>
            <a:r>
              <a:rPr lang="en-US" dirty="0" err="1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последствие</a:t>
            </a:r>
            <a:r>
              <a:rPr lang="en-US" dirty="0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 </a:t>
            </a:r>
            <a:r>
              <a:rPr lang="en-US" dirty="0" err="1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неполного</a:t>
            </a:r>
            <a:r>
              <a:rPr lang="en-US" dirty="0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 </a:t>
            </a:r>
            <a:r>
              <a:rPr lang="en-US" dirty="0" err="1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сгорания</a:t>
            </a:r>
            <a:r>
              <a:rPr lang="en-US" dirty="0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. CO </a:t>
            </a:r>
            <a:r>
              <a:rPr lang="en-US" dirty="0" err="1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является</a:t>
            </a:r>
            <a:r>
              <a:rPr lang="en-US" dirty="0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 </a:t>
            </a:r>
            <a:r>
              <a:rPr lang="en-US" dirty="0" err="1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ядовитым</a:t>
            </a:r>
            <a:r>
              <a:rPr lang="en-US" dirty="0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 </a:t>
            </a:r>
            <a:r>
              <a:rPr lang="en-US" dirty="0" err="1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газом</a:t>
            </a:r>
            <a:r>
              <a:rPr lang="en-US" dirty="0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 </a:t>
            </a:r>
            <a:r>
              <a:rPr lang="en-US" dirty="0" err="1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без</a:t>
            </a:r>
            <a:r>
              <a:rPr lang="en-US" dirty="0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 </a:t>
            </a:r>
            <a:r>
              <a:rPr lang="en-US" dirty="0" err="1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цвета</a:t>
            </a:r>
            <a:r>
              <a:rPr lang="en-US" dirty="0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 и </a:t>
            </a:r>
            <a:r>
              <a:rPr lang="en-US" dirty="0" err="1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запаха</a:t>
            </a:r>
            <a:r>
              <a:rPr lang="en-US" dirty="0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, </a:t>
            </a:r>
            <a:r>
              <a:rPr lang="en-US" dirty="0" err="1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который</a:t>
            </a:r>
            <a:r>
              <a:rPr lang="en-US" dirty="0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 </a:t>
            </a:r>
            <a:r>
              <a:rPr lang="en-US" dirty="0" err="1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связывается</a:t>
            </a:r>
            <a:r>
              <a:rPr lang="en-US" dirty="0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 с </a:t>
            </a:r>
            <a:r>
              <a:rPr lang="en-US" dirty="0" err="1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гемоглобином</a:t>
            </a:r>
            <a:r>
              <a:rPr lang="en-US" dirty="0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 </a:t>
            </a:r>
            <a:r>
              <a:rPr lang="en-US" dirty="0" err="1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крови</a:t>
            </a:r>
            <a:r>
              <a:rPr lang="en-US" dirty="0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 </a:t>
            </a:r>
            <a:r>
              <a:rPr lang="en-US" dirty="0" err="1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гораздо</a:t>
            </a:r>
            <a:r>
              <a:rPr lang="en-US" dirty="0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 </a:t>
            </a:r>
            <a:r>
              <a:rPr lang="en-US" dirty="0" err="1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сильнее</a:t>
            </a:r>
            <a:r>
              <a:rPr lang="en-US" dirty="0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, </a:t>
            </a:r>
            <a:r>
              <a:rPr lang="en-US" dirty="0" err="1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чем</a:t>
            </a:r>
            <a:r>
              <a:rPr lang="en-US" dirty="0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 </a:t>
            </a:r>
            <a:r>
              <a:rPr lang="en-US" dirty="0" err="1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кислород</a:t>
            </a:r>
            <a:r>
              <a:rPr lang="en-US" dirty="0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, </a:t>
            </a:r>
            <a:r>
              <a:rPr lang="en-US" dirty="0" err="1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что</a:t>
            </a:r>
            <a:r>
              <a:rPr lang="en-US" dirty="0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 </a:t>
            </a:r>
            <a:r>
              <a:rPr lang="en-US" dirty="0" err="1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приводит</a:t>
            </a:r>
            <a:r>
              <a:rPr lang="en-US" dirty="0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 к </a:t>
            </a:r>
            <a:r>
              <a:rPr lang="en-US" dirty="0" err="1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удушью</a:t>
            </a:r>
            <a:r>
              <a:rPr lang="en-US" dirty="0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 и </a:t>
            </a:r>
            <a:r>
              <a:rPr lang="en-US" dirty="0" err="1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может</a:t>
            </a:r>
            <a:r>
              <a:rPr lang="en-US" dirty="0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 </a:t>
            </a:r>
            <a:r>
              <a:rPr lang="en-US" dirty="0" err="1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быть</a:t>
            </a:r>
            <a:r>
              <a:rPr lang="en-US" dirty="0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 </a:t>
            </a:r>
            <a:r>
              <a:rPr lang="en-US" dirty="0" err="1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смертельным</a:t>
            </a:r>
            <a:r>
              <a:rPr lang="en-US" dirty="0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. </a:t>
            </a:r>
            <a:r>
              <a:rPr lang="en-US" dirty="0" err="1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Кроме</a:t>
            </a:r>
            <a:r>
              <a:rPr lang="en-US" dirty="0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 </a:t>
            </a:r>
            <a:r>
              <a:rPr lang="en-US" dirty="0" err="1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того</a:t>
            </a:r>
            <a:r>
              <a:rPr lang="en-US" dirty="0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, </a:t>
            </a:r>
            <a:r>
              <a:rPr lang="en-US" dirty="0" err="1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сажа</a:t>
            </a:r>
            <a:r>
              <a:rPr lang="en-US" dirty="0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 </a:t>
            </a:r>
            <a:r>
              <a:rPr lang="en-US" dirty="0" err="1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загрязняет</a:t>
            </a:r>
            <a:r>
              <a:rPr lang="en-US" dirty="0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 </a:t>
            </a:r>
            <a:r>
              <a:rPr lang="en-US" dirty="0" err="1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окружающую</a:t>
            </a:r>
            <a:r>
              <a:rPr lang="en-US" dirty="0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 </a:t>
            </a:r>
            <a:r>
              <a:rPr lang="en-US" dirty="0" err="1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среду</a:t>
            </a:r>
            <a:r>
              <a:rPr lang="en-US" dirty="0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 и </a:t>
            </a:r>
            <a:r>
              <a:rPr lang="en-US" dirty="0" err="1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поверхности</a:t>
            </a:r>
            <a:r>
              <a:rPr lang="en-US" dirty="0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.</a:t>
            </a:r>
            <a:endParaRPr lang="en-US" dirty="0">
              <a:latin typeface="Host Grotesk Medium"/>
              <a:ea typeface="Host Grotesk Medium"/>
            </a:endParaRPr>
          </a:p>
        </p:txBody>
      </p:sp>
    </p:spTree>
    <p:extLst>
      <p:ext uri="{BB962C8B-B14F-4D97-AF65-F5344CB8AC3E}">
        <p14:creationId xmlns:p14="http://schemas.microsoft.com/office/powerpoint/2010/main" val="18912869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0"/>
          <p:cNvSpPr/>
          <p:nvPr/>
        </p:nvSpPr>
        <p:spPr>
          <a:xfrm>
            <a:off x="826840" y="642198"/>
            <a:ext cx="9802058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Расчет </a:t>
            </a:r>
            <a:r>
              <a:rPr lang="en-US" sz="4450" dirty="0">
                <a:solidFill>
                  <a:schemeClr val="bg2">
                    <a:lumMod val="10000"/>
                  </a:schemeClr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теплового</a:t>
            </a:r>
            <a:r>
              <a:rPr lang="en-US" sz="445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 </a:t>
            </a:r>
            <a:r>
              <a:rPr lang="en-US" sz="4450" dirty="0" err="1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эффекта</a:t>
            </a:r>
            <a:r>
              <a:rPr lang="en-US" sz="445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 </a:t>
            </a:r>
            <a:r>
              <a:rPr lang="ru-RU" sz="445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реакции </a:t>
            </a:r>
            <a:endParaRPr lang="en-US" sz="445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826840" y="1718362"/>
            <a:ext cx="1059822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 err="1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Тепловой</a:t>
            </a:r>
            <a:r>
              <a:rPr lang="en-US" sz="2000" b="1" dirty="0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 </a:t>
            </a:r>
            <a:r>
              <a:rPr lang="en-US" sz="2000" b="1" dirty="0" err="1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эффект</a:t>
            </a:r>
            <a:r>
              <a:rPr lang="en-US" sz="2000" b="1" dirty="0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 </a:t>
            </a:r>
            <a:r>
              <a:rPr lang="en-US" sz="2000" b="1" dirty="0" err="1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реакции</a:t>
            </a:r>
            <a:r>
              <a:rPr lang="en-US" sz="2000" b="1" dirty="0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 </a:t>
            </a:r>
            <a:r>
              <a:rPr lang="en-US" sz="2000" dirty="0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— </a:t>
            </a:r>
            <a:r>
              <a:rPr lang="en-US" sz="2000" dirty="0" err="1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это</a:t>
            </a:r>
            <a:r>
              <a:rPr lang="en-US" sz="2000" dirty="0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 </a:t>
            </a:r>
            <a:r>
              <a:rPr lang="en-US" sz="2000" dirty="0" err="1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фундаментальная</a:t>
            </a:r>
            <a:r>
              <a:rPr lang="en-US" sz="2000" dirty="0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 </a:t>
            </a:r>
            <a:r>
              <a:rPr lang="en-US" sz="2000" dirty="0" err="1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величина</a:t>
            </a:r>
            <a:r>
              <a:rPr lang="en-US" sz="2000" dirty="0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, </a:t>
            </a:r>
            <a:r>
              <a:rPr lang="en-US" sz="2000" dirty="0" err="1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характеризующая</a:t>
            </a:r>
            <a:r>
              <a:rPr lang="en-US" sz="2000" dirty="0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 </a:t>
            </a:r>
            <a:r>
              <a:rPr lang="en-US" sz="2000" dirty="0" err="1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количество</a:t>
            </a:r>
            <a:r>
              <a:rPr lang="en-US" sz="2000" dirty="0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 </a:t>
            </a:r>
            <a:r>
              <a:rPr lang="en-US" sz="2000" dirty="0" err="1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теплоты</a:t>
            </a:r>
            <a:r>
              <a:rPr lang="en-US" sz="2000" dirty="0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, </a:t>
            </a:r>
            <a:r>
              <a:rPr lang="en-US" sz="2000" dirty="0" err="1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которое</a:t>
            </a:r>
            <a:r>
              <a:rPr lang="en-US" sz="2000" dirty="0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 </a:t>
            </a:r>
            <a:r>
              <a:rPr lang="en-US" sz="2000" dirty="0" err="1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выделяется</a:t>
            </a:r>
            <a:r>
              <a:rPr lang="en-US" sz="2000" dirty="0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 </a:t>
            </a:r>
            <a:r>
              <a:rPr lang="en-US" sz="2000" dirty="0" err="1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или</a:t>
            </a:r>
            <a:r>
              <a:rPr lang="en-US" sz="2000" dirty="0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 </a:t>
            </a:r>
            <a:r>
              <a:rPr lang="en-US" sz="2000" dirty="0" err="1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поглощается</a:t>
            </a:r>
            <a:r>
              <a:rPr lang="en-US" sz="2000" dirty="0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 в </a:t>
            </a:r>
            <a:r>
              <a:rPr lang="en-US" sz="2000" dirty="0" err="1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ходе</a:t>
            </a:r>
            <a:r>
              <a:rPr lang="en-US" sz="2000" dirty="0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 </a:t>
            </a:r>
            <a:r>
              <a:rPr lang="en-US" sz="2000" dirty="0" err="1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химического</a:t>
            </a:r>
            <a:r>
              <a:rPr lang="en-US" sz="2000" dirty="0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 </a:t>
            </a:r>
            <a:r>
              <a:rPr lang="en-US" sz="2000" dirty="0" err="1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превращения</a:t>
            </a:r>
            <a:r>
              <a:rPr lang="en-US" sz="2000" dirty="0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. </a:t>
            </a:r>
            <a:r>
              <a:rPr lang="en-US" sz="2000" dirty="0" err="1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Обычно</a:t>
            </a:r>
            <a:r>
              <a:rPr lang="en-US" sz="2000" dirty="0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 </a:t>
            </a:r>
            <a:r>
              <a:rPr lang="en-US" sz="2000" dirty="0" err="1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он</a:t>
            </a:r>
            <a:r>
              <a:rPr lang="en-US" sz="2000" dirty="0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 </a:t>
            </a:r>
            <a:r>
              <a:rPr lang="en-US" sz="2000" dirty="0" err="1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измеряется</a:t>
            </a:r>
            <a:r>
              <a:rPr lang="en-US" sz="2000" dirty="0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 в </a:t>
            </a:r>
            <a:r>
              <a:rPr lang="en-US" sz="2000" dirty="0" err="1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килоджоулях</a:t>
            </a:r>
            <a:r>
              <a:rPr lang="en-US" sz="2000" dirty="0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 (</a:t>
            </a:r>
            <a:r>
              <a:rPr lang="en-US" sz="2000" dirty="0" err="1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кДж</a:t>
            </a:r>
            <a:r>
              <a:rPr lang="en-US" sz="2000" dirty="0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) </a:t>
            </a:r>
            <a:r>
              <a:rPr lang="en-US" sz="2000" dirty="0" err="1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или</a:t>
            </a:r>
            <a:r>
              <a:rPr lang="en-US" sz="2000" dirty="0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 </a:t>
            </a:r>
            <a:r>
              <a:rPr lang="en-US" sz="2000" dirty="0" err="1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килокалориях</a:t>
            </a:r>
            <a:r>
              <a:rPr lang="en-US" sz="2000" dirty="0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 (</a:t>
            </a:r>
            <a:r>
              <a:rPr lang="en-US" sz="2000" dirty="0" err="1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ккал</a:t>
            </a:r>
            <a:r>
              <a:rPr lang="en-US" sz="2000" dirty="0">
                <a:solidFill>
                  <a:srgbClr val="384653"/>
                </a:solidFill>
                <a:latin typeface="Host Grotesk Medium"/>
                <a:ea typeface="Host Grotesk Medium"/>
                <a:cs typeface="Roboto" pitchFamily="34" charset="-120"/>
              </a:rPr>
              <a:t>).</a:t>
            </a:r>
            <a:endParaRPr lang="ru-RU" sz="2000" dirty="0">
              <a:ea typeface="Host Grotesk Medium"/>
            </a:endParaRPr>
          </a:p>
        </p:txBody>
      </p:sp>
      <p:sp>
        <p:nvSpPr>
          <p:cNvPr id="7" name="Text 1"/>
          <p:cNvSpPr/>
          <p:nvPr/>
        </p:nvSpPr>
        <p:spPr>
          <a:xfrm>
            <a:off x="407966" y="3142898"/>
            <a:ext cx="3892391" cy="33242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lnSpc>
                <a:spcPts val="2600"/>
              </a:lnSpc>
              <a:buNone/>
            </a:pPr>
            <a:r>
              <a:rPr lang="en-US" sz="2050" u="sng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Основные принципы расчета</a:t>
            </a:r>
            <a:endParaRPr lang="en-US" sz="2050" u="sng" dirty="0"/>
          </a:p>
        </p:txBody>
      </p:sp>
      <p:sp>
        <p:nvSpPr>
          <p:cNvPr id="8" name="Text 2"/>
          <p:cNvSpPr/>
          <p:nvPr/>
        </p:nvSpPr>
        <p:spPr>
          <a:xfrm>
            <a:off x="382862" y="3792809"/>
            <a:ext cx="11042205" cy="92483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65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Тепловой эффект реакции (ΔH) можно рассчитать, используя стандартные энтальпии образования веществ. Формула для расчета выглядит следующим образом:</a:t>
            </a:r>
            <a:endParaRPr lang="en-US" sz="1650" dirty="0"/>
          </a:p>
        </p:txBody>
      </p:sp>
      <p:sp>
        <p:nvSpPr>
          <p:cNvPr id="9" name="Text 3"/>
          <p:cNvSpPr/>
          <p:nvPr/>
        </p:nvSpPr>
        <p:spPr>
          <a:xfrm>
            <a:off x="3171647" y="4574552"/>
            <a:ext cx="5991582" cy="31932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500"/>
              </a:lnSpc>
              <a:buNone/>
            </a:pPr>
            <a:r>
              <a:rPr lang="en-US" sz="165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ΔH = ΣH(продукты) - ΣH(реагенты)</a:t>
            </a:r>
            <a:endParaRPr lang="en-US" sz="1650" dirty="0"/>
          </a:p>
        </p:txBody>
      </p:sp>
      <p:sp>
        <p:nvSpPr>
          <p:cNvPr id="10" name="Shape 4"/>
          <p:cNvSpPr/>
          <p:nvPr/>
        </p:nvSpPr>
        <p:spPr>
          <a:xfrm>
            <a:off x="4277497" y="4557979"/>
            <a:ext cx="22860" cy="319326"/>
          </a:xfrm>
          <a:prstGeom prst="rect">
            <a:avLst/>
          </a:prstGeom>
          <a:solidFill>
            <a:srgbClr val="95CCDA"/>
          </a:solidFill>
          <a:ln/>
        </p:spPr>
      </p:sp>
      <p:sp>
        <p:nvSpPr>
          <p:cNvPr id="11" name="Text 5"/>
          <p:cNvSpPr/>
          <p:nvPr/>
        </p:nvSpPr>
        <p:spPr>
          <a:xfrm>
            <a:off x="382861" y="5196431"/>
            <a:ext cx="8445913" cy="74321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65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Где H — это стандартная энтальпия образования каждого вещества.</a:t>
            </a:r>
            <a:endParaRPr lang="en-US" sz="1650" dirty="0"/>
          </a:p>
        </p:txBody>
      </p:sp>
    </p:spTree>
    <p:extLst>
      <p:ext uri="{BB962C8B-B14F-4D97-AF65-F5344CB8AC3E}">
        <p14:creationId xmlns:p14="http://schemas.microsoft.com/office/powerpoint/2010/main" val="490386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1400" y="0"/>
            <a:ext cx="4800600" cy="6858000"/>
          </a:xfrm>
          <a:prstGeom prst="rect">
            <a:avLst/>
          </a:prstGeom>
        </p:spPr>
      </p:pic>
      <p:sp>
        <p:nvSpPr>
          <p:cNvPr id="5" name="Text 6"/>
          <p:cNvSpPr/>
          <p:nvPr/>
        </p:nvSpPr>
        <p:spPr>
          <a:xfrm>
            <a:off x="263377" y="359087"/>
            <a:ext cx="6071321" cy="52226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3200" u="sng" dirty="0" err="1">
                <a:solidFill>
                  <a:schemeClr val="bg2">
                    <a:lumMod val="25000"/>
                  </a:schemeClr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Пример</a:t>
            </a:r>
            <a:r>
              <a:rPr lang="en-US" sz="3200" u="sng" dirty="0">
                <a:solidFill>
                  <a:schemeClr val="bg2">
                    <a:lumMod val="25000"/>
                  </a:schemeClr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 </a:t>
            </a:r>
            <a:r>
              <a:rPr lang="ru-RU" sz="3200" u="sng" dirty="0">
                <a:solidFill>
                  <a:schemeClr val="bg2">
                    <a:lumMod val="25000"/>
                  </a:schemeClr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расчёта теплового эффекта:</a:t>
            </a:r>
            <a:endParaRPr lang="en-US" sz="3200" u="sng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9" name="Text 1"/>
          <p:cNvSpPr/>
          <p:nvPr/>
        </p:nvSpPr>
        <p:spPr>
          <a:xfrm>
            <a:off x="1209127" y="1245735"/>
            <a:ext cx="2632575" cy="29525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00"/>
              </a:lnSpc>
              <a:buNone/>
            </a:pPr>
            <a:r>
              <a:rPr lang="en-US" sz="175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Реакция горения этанола</a:t>
            </a:r>
            <a:endParaRPr lang="en-US" sz="1750" dirty="0"/>
          </a:p>
        </p:txBody>
      </p:sp>
      <p:sp>
        <p:nvSpPr>
          <p:cNvPr id="10" name="Text 2"/>
          <p:cNvSpPr/>
          <p:nvPr/>
        </p:nvSpPr>
        <p:spPr>
          <a:xfrm>
            <a:off x="1209127" y="1617159"/>
            <a:ext cx="3370705" cy="17310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14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C₂H₅OH(ж) + 3O₂(г) → 2CO₂(г) + 3H₂O(ж)</a:t>
            </a:r>
            <a:endParaRPr lang="en-US" sz="1400" dirty="0"/>
          </a:p>
        </p:txBody>
      </p:sp>
      <p:pic>
        <p:nvPicPr>
          <p:cNvPr id="11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8751" y="1052840"/>
            <a:ext cx="908209" cy="1409819"/>
          </a:xfrm>
          <a:prstGeom prst="rect">
            <a:avLst/>
          </a:prstGeom>
        </p:spPr>
      </p:pic>
      <p:sp>
        <p:nvSpPr>
          <p:cNvPr id="12" name="Text 3"/>
          <p:cNvSpPr/>
          <p:nvPr/>
        </p:nvSpPr>
        <p:spPr>
          <a:xfrm>
            <a:off x="1209127" y="2004269"/>
            <a:ext cx="12178189" cy="2725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14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Данная реакция является экзотермической, что означает выделение теплоты.</a:t>
            </a:r>
            <a:endParaRPr lang="en-US" sz="1400" dirty="0"/>
          </a:p>
        </p:txBody>
      </p:sp>
      <p:pic>
        <p:nvPicPr>
          <p:cNvPr id="1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8750" y="2634149"/>
            <a:ext cx="908209" cy="1300877"/>
          </a:xfrm>
          <a:prstGeom prst="rect">
            <a:avLst/>
          </a:prstGeom>
        </p:spPr>
      </p:pic>
      <p:sp>
        <p:nvSpPr>
          <p:cNvPr id="14" name="Text 4"/>
          <p:cNvSpPr/>
          <p:nvPr/>
        </p:nvSpPr>
        <p:spPr>
          <a:xfrm>
            <a:off x="1209127" y="2743756"/>
            <a:ext cx="2939891" cy="28372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00"/>
              </a:lnSpc>
              <a:buNone/>
            </a:pPr>
            <a:r>
              <a:rPr lang="en-US" sz="175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Тепловой эффект реакции</a:t>
            </a:r>
            <a:endParaRPr lang="en-US" sz="1750" dirty="0"/>
          </a:p>
        </p:txBody>
      </p:sp>
      <p:sp>
        <p:nvSpPr>
          <p:cNvPr id="15" name="Text 5"/>
          <p:cNvSpPr/>
          <p:nvPr/>
        </p:nvSpPr>
        <p:spPr>
          <a:xfrm>
            <a:off x="1209128" y="3027482"/>
            <a:ext cx="6502680" cy="767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14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Известно, что стандартный тепловой эффект горения этанола составляет приблизительно -1367 кДж/моль. Отрицательное значение указывает на выделение энергии.</a:t>
            </a:r>
            <a:endParaRPr lang="en-US" sz="1400" dirty="0"/>
          </a:p>
        </p:txBody>
      </p:sp>
      <p:pic>
        <p:nvPicPr>
          <p:cNvPr id="16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8749" y="4106516"/>
            <a:ext cx="908209" cy="2018467"/>
          </a:xfrm>
          <a:prstGeom prst="rect">
            <a:avLst/>
          </a:prstGeom>
        </p:spPr>
      </p:pic>
      <p:sp>
        <p:nvSpPr>
          <p:cNvPr id="17" name="Text 6"/>
          <p:cNvSpPr/>
          <p:nvPr/>
        </p:nvSpPr>
        <p:spPr>
          <a:xfrm>
            <a:off x="1209127" y="4141812"/>
            <a:ext cx="3645575" cy="28372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00"/>
              </a:lnSpc>
              <a:buNone/>
            </a:pPr>
            <a:r>
              <a:rPr lang="en-US" sz="175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Расчёт теплоты для 1 кг этанола</a:t>
            </a:r>
            <a:endParaRPr lang="en-US" sz="1750" dirty="0"/>
          </a:p>
        </p:txBody>
      </p:sp>
      <p:sp>
        <p:nvSpPr>
          <p:cNvPr id="18" name="Text 7"/>
          <p:cNvSpPr/>
          <p:nvPr/>
        </p:nvSpPr>
        <p:spPr>
          <a:xfrm>
            <a:off x="1209127" y="4570681"/>
            <a:ext cx="6182271" cy="69538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14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Молярная масса этанола (C₂H₅OH) составляет около 46 г/моль. Для расчёта теплоты, выделяющейся при сжигании 1 кг (1000 г) этанола, необходимо:</a:t>
            </a:r>
            <a:endParaRPr lang="en-US" sz="1400" dirty="0"/>
          </a:p>
        </p:txBody>
      </p:sp>
      <p:sp>
        <p:nvSpPr>
          <p:cNvPr id="19" name="Text 8"/>
          <p:cNvSpPr/>
          <p:nvPr/>
        </p:nvSpPr>
        <p:spPr>
          <a:xfrm>
            <a:off x="1209127" y="5457198"/>
            <a:ext cx="6502681" cy="2605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100"/>
              </a:lnSpc>
              <a:buSzPct val="100000"/>
              <a:buChar char="•"/>
            </a:pPr>
            <a:r>
              <a:rPr lang="en-US" sz="14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Определить количество молей этанола: 1000 г / 46 г/моль ≈ 21.74 моль</a:t>
            </a:r>
            <a:endParaRPr lang="en-US" sz="1400" dirty="0"/>
          </a:p>
        </p:txBody>
      </p:sp>
      <p:sp>
        <p:nvSpPr>
          <p:cNvPr id="20" name="Text 9"/>
          <p:cNvSpPr/>
          <p:nvPr/>
        </p:nvSpPr>
        <p:spPr>
          <a:xfrm>
            <a:off x="1209127" y="5772621"/>
            <a:ext cx="6315394" cy="4408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100"/>
              </a:lnSpc>
              <a:buSzPct val="100000"/>
              <a:buChar char="•"/>
            </a:pPr>
            <a:r>
              <a:rPr lang="en-US" sz="14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Умножить количество молей на тепловой эффект реакции: </a:t>
            </a:r>
            <a:endParaRPr lang="ru-RU" sz="1400" dirty="0">
              <a:solidFill>
                <a:srgbClr val="384653"/>
              </a:solidFill>
              <a:latin typeface="Roboto" pitchFamily="34" charset="0"/>
              <a:ea typeface="Roboto" pitchFamily="34" charset="-122"/>
              <a:cs typeface="Roboto" pitchFamily="34" charset="-120"/>
            </a:endParaRPr>
          </a:p>
          <a:p>
            <a:pPr algn="l">
              <a:lnSpc>
                <a:spcPts val="2100"/>
              </a:lnSpc>
              <a:buSzPct val="100000"/>
            </a:pPr>
            <a:r>
              <a:rPr lang="ru-RU" sz="14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       </a:t>
            </a:r>
            <a:r>
              <a:rPr lang="en-US" sz="14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21.74 моль * (-1367 кДж/моль) ≈ -29727 кДж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7353190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322</TotalTime>
  <Words>1108</Words>
  <Application>Microsoft Office PowerPoint</Application>
  <PresentationFormat>Широкоэкранный</PresentationFormat>
  <Paragraphs>88</Paragraphs>
  <Slides>12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21" baseType="lpstr">
      <vt:lpstr>Arial</vt:lpstr>
      <vt:lpstr>Calibri</vt:lpstr>
      <vt:lpstr>Calibri Light</vt:lpstr>
      <vt:lpstr>Helvetica</vt:lpstr>
      <vt:lpstr>Helvetica Neue</vt:lpstr>
      <vt:lpstr>Host Grotesk Medium</vt:lpstr>
      <vt:lpstr>Roboto</vt:lpstr>
      <vt:lpstr>Times New Roman</vt:lpstr>
      <vt:lpstr>Office Theme</vt:lpstr>
      <vt:lpstr>Номинация  «Цифровая иллюстрация к занятию» </vt:lpstr>
      <vt:lpstr>Тема урока:  «Сгорание органических веществ» </vt:lpstr>
      <vt:lpstr>Цель урока: </vt:lpstr>
      <vt:lpstr>Что такое органические вещества?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user-2</dc:creator>
  <cp:lastModifiedBy>Карпович О.В</cp:lastModifiedBy>
  <cp:revision>23</cp:revision>
  <dcterms:created xsi:type="dcterms:W3CDTF">2025-05-27T04:30:04Z</dcterms:created>
  <dcterms:modified xsi:type="dcterms:W3CDTF">2025-06-26T10:19:26Z</dcterms:modified>
</cp:coreProperties>
</file>